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omments/comment1.xml" ContentType="application/vnd.openxmlformats-officedocument.presentationml.comment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notesSlides/notesSlide13.xml" ContentType="application/vnd.openxmlformats-officedocument.presentationml.notesSlide+xml"/>
  <Override PartName="/ppt/charts/chart2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5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6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7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8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9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38"/>
  </p:notesMasterIdLst>
  <p:sldIdLst>
    <p:sldId id="547" r:id="rId3"/>
    <p:sldId id="257" r:id="rId4"/>
    <p:sldId id="591" r:id="rId5"/>
    <p:sldId id="607" r:id="rId6"/>
    <p:sldId id="610" r:id="rId7"/>
    <p:sldId id="611" r:id="rId8"/>
    <p:sldId id="595" r:id="rId9"/>
    <p:sldId id="648" r:id="rId10"/>
    <p:sldId id="613" r:id="rId11"/>
    <p:sldId id="602" r:id="rId12"/>
    <p:sldId id="650" r:id="rId13"/>
    <p:sldId id="651" r:id="rId14"/>
    <p:sldId id="626" r:id="rId15"/>
    <p:sldId id="627" r:id="rId16"/>
    <p:sldId id="658" r:id="rId17"/>
    <p:sldId id="630" r:id="rId18"/>
    <p:sldId id="629" r:id="rId19"/>
    <p:sldId id="659" r:id="rId20"/>
    <p:sldId id="631" r:id="rId21"/>
    <p:sldId id="653" r:id="rId22"/>
    <p:sldId id="632" r:id="rId23"/>
    <p:sldId id="633" r:id="rId24"/>
    <p:sldId id="660" r:id="rId25"/>
    <p:sldId id="661" r:id="rId26"/>
    <p:sldId id="662" r:id="rId27"/>
    <p:sldId id="663" r:id="rId28"/>
    <p:sldId id="664" r:id="rId29"/>
    <p:sldId id="665" r:id="rId30"/>
    <p:sldId id="666" r:id="rId31"/>
    <p:sldId id="667" r:id="rId32"/>
    <p:sldId id="668" r:id="rId33"/>
    <p:sldId id="669" r:id="rId34"/>
    <p:sldId id="670" r:id="rId35"/>
    <p:sldId id="594" r:id="rId36"/>
    <p:sldId id="655" r:id="rId37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ssimiliano Santamaria" initials="MS" lastIdx="4" clrIdx="0">
    <p:extLst>
      <p:ext uri="{19B8F6BF-5375-455C-9EA6-DF929625EA0E}">
        <p15:presenceInfo xmlns:p15="http://schemas.microsoft.com/office/powerpoint/2012/main" userId="Massimiliano Santamaria" providerId="None"/>
      </p:ext>
    </p:extLst>
  </p:cmAuthor>
  <p:cmAuthor id="2" name="Elisabetta Piccolotti" initials="EP" lastIdx="3" clrIdx="1">
    <p:extLst>
      <p:ext uri="{19B8F6BF-5375-455C-9EA6-DF929625EA0E}">
        <p15:presenceInfo xmlns:p15="http://schemas.microsoft.com/office/powerpoint/2012/main" userId="677fbc1bac7709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7AB6"/>
    <a:srgbClr val="ABD037"/>
    <a:srgbClr val="3C4669"/>
    <a:srgbClr val="D883FF"/>
    <a:srgbClr val="78368E"/>
    <a:srgbClr val="E5EDC5"/>
    <a:srgbClr val="D5DCFF"/>
    <a:srgbClr val="ACB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0" autoAdjust="0"/>
    <p:restoredTop sz="90476"/>
  </p:normalViewPr>
  <p:slideViewPr>
    <p:cSldViewPr snapToGrid="0">
      <p:cViewPr varScale="1">
        <p:scale>
          <a:sx n="72" d="100"/>
          <a:sy n="72" d="100"/>
        </p:scale>
        <p:origin x="114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8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tonio\Desktop\Lavoro_agile_rassegna\Survey\Grafico%20Profilo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Antonio\Desktop\Lavoro_agile_rassegna\Survey\Grafico%20Et&#224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tonio\Desktop\Lavoro_agile_rassegna\Survey\Grafici%20aggiuntivi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tonio\Desktop\Lavoro_agile_rassegna\Survey\Grafico%20Km%20medi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/>
              <a:t>Lavoratori</a:t>
            </a:r>
            <a:r>
              <a:rPr lang="it-IT" sz="1400" baseline="0" dirty="0"/>
              <a:t> agili rispetto ai lavoratori complessivi</a:t>
            </a:r>
            <a:endParaRPr lang="it-IT" sz="1400" dirty="0"/>
          </a:p>
        </c:rich>
      </c:tx>
      <c:layout>
        <c:manualLayout>
          <c:xMode val="edge"/>
          <c:yMode val="edge"/>
          <c:x val="0.27734711286089236"/>
          <c:y val="1.39275766016713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1"/>
          <c:spPr>
            <a:solidFill>
              <a:srgbClr val="697AB6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9FE-4419-9D2D-42301334EA8E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9FE-4419-9D2D-42301334EA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DATI_SPERIMENTAZIONE_LA!$E$50:$E$51</c:f>
              <c:strCache>
                <c:ptCount val="2"/>
                <c:pt idx="0">
                  <c:v>Posti disponibili</c:v>
                </c:pt>
                <c:pt idx="1">
                  <c:v>N. Lavoratori</c:v>
                </c:pt>
              </c:strCache>
            </c:strRef>
          </c:cat>
          <c:val>
            <c:numRef>
              <c:f>DATI_SPERIMENTAZIONE_LA!$G$50:$G$51</c:f>
              <c:numCache>
                <c:formatCode>General</c:formatCode>
                <c:ptCount val="2"/>
                <c:pt idx="0">
                  <c:v>164</c:v>
                </c:pt>
                <c:pt idx="1">
                  <c:v>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01-6942-B2CC-17147F926B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47727944"/>
        <c:axId val="54773056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it-IT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DATI_SPERIMENTAZIONE_LA!$E$50:$E$51</c15:sqref>
                        </c15:formulaRef>
                      </c:ext>
                    </c:extLst>
                    <c:strCache>
                      <c:ptCount val="2"/>
                      <c:pt idx="0">
                        <c:v>Posti disponibili</c:v>
                      </c:pt>
                      <c:pt idx="1">
                        <c:v>N. Lavoratori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DATI_SPERIMENTAZIONE_LA!$F$50:$F$51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D701-6942-B2CC-17147F926B07}"/>
                  </c:ext>
                </c:extLst>
              </c15:ser>
            </c15:filteredBarSeries>
          </c:ext>
        </c:extLst>
      </c:barChart>
      <c:catAx>
        <c:axId val="547727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47730568"/>
        <c:crosses val="autoZero"/>
        <c:auto val="1"/>
        <c:lblAlgn val="ctr"/>
        <c:lblOffset val="100"/>
        <c:noMultiLvlLbl val="0"/>
      </c:catAx>
      <c:valAx>
        <c:axId val="54773056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4772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E5EDC5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dirty="0"/>
              <a:t>L'esperienza del LA sta consentendo </a:t>
            </a:r>
            <a:r>
              <a:rPr lang="it-IT" baseline="0" dirty="0"/>
              <a:t>di</a:t>
            </a:r>
            <a:endParaRPr lang="it-IT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Sheet1!$A$82</c:f>
              <c:strCache>
                <c:ptCount val="1"/>
                <c:pt idx="0">
                  <c:v>Dirigente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Sheet1!$B$80:$G$81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  <c:extLst/>
            </c:strRef>
          </c:cat>
          <c:val>
            <c:numRef>
              <c:f>Sheet1!$B$82:$G$82</c:f>
              <c:numCache>
                <c:formatCode>0.0%</c:formatCode>
                <c:ptCount val="6"/>
                <c:pt idx="0">
                  <c:v>0.8214285714285714</c:v>
                </c:pt>
                <c:pt idx="1">
                  <c:v>0.75</c:v>
                </c:pt>
                <c:pt idx="2">
                  <c:v>0.6785714285714286</c:v>
                </c:pt>
                <c:pt idx="3">
                  <c:v>0.6428571428571429</c:v>
                </c:pt>
                <c:pt idx="4">
                  <c:v>0.6071428571428571</c:v>
                </c:pt>
                <c:pt idx="5">
                  <c:v>0.4642857142857143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91-44E9-93FF-E3992B0F70B8}"/>
            </c:ext>
          </c:extLst>
        </c:ser>
        <c:ser>
          <c:idx val="1"/>
          <c:order val="1"/>
          <c:tx>
            <c:strRef>
              <c:f>Sheet1!$A$83</c:f>
              <c:strCache>
                <c:ptCount val="1"/>
                <c:pt idx="0">
                  <c:v>Lavoratore/trice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Sheet1!$B$80:$G$81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  <c:extLst/>
            </c:strRef>
          </c:cat>
          <c:val>
            <c:numRef>
              <c:f>Sheet1!$B$83:$G$83</c:f>
              <c:numCache>
                <c:formatCode>0.0%</c:formatCode>
                <c:ptCount val="6"/>
                <c:pt idx="0">
                  <c:v>0.87878787878787878</c:v>
                </c:pt>
                <c:pt idx="1">
                  <c:v>0.74242424242424243</c:v>
                </c:pt>
                <c:pt idx="2">
                  <c:v>0.62121212121212122</c:v>
                </c:pt>
                <c:pt idx="3">
                  <c:v>0.74242424242424243</c:v>
                </c:pt>
                <c:pt idx="4">
                  <c:v>0.68181818181818177</c:v>
                </c:pt>
                <c:pt idx="5">
                  <c:v>0.51515151515151514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91-44E9-93FF-E3992B0F70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563576"/>
        <c:axId val="2141473352"/>
      </c:barChart>
      <c:catAx>
        <c:axId val="2141563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473352"/>
        <c:crosses val="autoZero"/>
        <c:auto val="1"/>
        <c:lblAlgn val="ctr"/>
        <c:lblOffset val="100"/>
        <c:noMultiLvlLbl val="0"/>
      </c:catAx>
      <c:valAx>
        <c:axId val="2141473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%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563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dirty="0"/>
              <a:t>L'esperienza del LA sta consentendo </a:t>
            </a:r>
            <a:r>
              <a:rPr lang="it-IT" baseline="0" dirty="0"/>
              <a:t>di</a:t>
            </a:r>
            <a:endParaRPr lang="it-IT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Sheet1!$A$82</c:f>
              <c:strCache>
                <c:ptCount val="1"/>
                <c:pt idx="0">
                  <c:v>Donna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Sheet1!$B$80:$G$81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  <c:extLst/>
            </c:strRef>
          </c:cat>
          <c:val>
            <c:numRef>
              <c:f>Sheet1!$B$82:$G$82</c:f>
              <c:numCache>
                <c:formatCode>0.0%</c:formatCode>
                <c:ptCount val="6"/>
                <c:pt idx="0">
                  <c:v>0.8928571428571429</c:v>
                </c:pt>
                <c:pt idx="1">
                  <c:v>0.6785714285714286</c:v>
                </c:pt>
                <c:pt idx="2">
                  <c:v>0.6071428571428571</c:v>
                </c:pt>
                <c:pt idx="3">
                  <c:v>0.7857142857142857</c:v>
                </c:pt>
                <c:pt idx="4">
                  <c:v>0.7142857142857143</c:v>
                </c:pt>
                <c:pt idx="5">
                  <c:v>0.6071428571428571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91-44E9-93FF-E3992B0F70B8}"/>
            </c:ext>
          </c:extLst>
        </c:ser>
        <c:ser>
          <c:idx val="1"/>
          <c:order val="1"/>
          <c:tx>
            <c:strRef>
              <c:f>Sheet1!$A$83</c:f>
              <c:strCache>
                <c:ptCount val="1"/>
                <c:pt idx="0">
                  <c:v>Uomo 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Sheet1!$B$80:$G$81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  <c:extLst/>
            </c:strRef>
          </c:cat>
          <c:val>
            <c:numRef>
              <c:f>Sheet1!$B$83:$G$83</c:f>
              <c:numCache>
                <c:formatCode>0.0%</c:formatCode>
                <c:ptCount val="6"/>
                <c:pt idx="0">
                  <c:v>0.86842105263157898</c:v>
                </c:pt>
                <c:pt idx="1">
                  <c:v>0.78947368421052633</c:v>
                </c:pt>
                <c:pt idx="2">
                  <c:v>0.63157894736842102</c:v>
                </c:pt>
                <c:pt idx="3">
                  <c:v>0.71052631578947367</c:v>
                </c:pt>
                <c:pt idx="4">
                  <c:v>0.65789473684210531</c:v>
                </c:pt>
                <c:pt idx="5">
                  <c:v>0.44736842105263158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91-44E9-93FF-E3992B0F70B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563576"/>
        <c:axId val="2141473352"/>
      </c:barChart>
      <c:catAx>
        <c:axId val="2141563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473352"/>
        <c:crosses val="autoZero"/>
        <c:auto val="1"/>
        <c:lblAlgn val="ctr"/>
        <c:lblOffset val="100"/>
        <c:noMultiLvlLbl val="0"/>
      </c:catAx>
      <c:valAx>
        <c:axId val="21414733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141563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/>
              <a:t>L'esperienza del LA sta consentendo di: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3"/>
          <c:order val="0"/>
          <c:tx>
            <c:strRef>
              <c:f>Sheet1!$B$102:$C$102</c:f>
              <c:strCache>
                <c:ptCount val="2"/>
                <c:pt idx="0">
                  <c:v>55 e oltre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Sheet1!$D$98:$I$98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Sheet1!$D$102:$I$102</c:f>
              <c:numCache>
                <c:formatCode>###0.0%</c:formatCode>
                <c:ptCount val="6"/>
                <c:pt idx="0">
                  <c:v>0.8571428571428571</c:v>
                </c:pt>
                <c:pt idx="1">
                  <c:v>0.79365079365079361</c:v>
                </c:pt>
                <c:pt idx="2">
                  <c:v>0.60317460317460314</c:v>
                </c:pt>
                <c:pt idx="3">
                  <c:v>0.68253968253968256</c:v>
                </c:pt>
                <c:pt idx="4">
                  <c:v>0.60317460317460314</c:v>
                </c:pt>
                <c:pt idx="5">
                  <c:v>0.47619047619047616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2D-47BD-8D16-87F6D822795D}"/>
            </c:ext>
          </c:extLst>
        </c:ser>
        <c:ser>
          <c:idx val="2"/>
          <c:order val="1"/>
          <c:tx>
            <c:strRef>
              <c:f>Sheet1!$B$101:$C$101</c:f>
              <c:strCache>
                <c:ptCount val="2"/>
                <c:pt idx="0">
                  <c:v>46-55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Sheet1!$D$98:$I$98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Sheet1!$D$101:$I$101</c:f>
              <c:numCache>
                <c:formatCode>###0.0%</c:formatCode>
                <c:ptCount val="6"/>
                <c:pt idx="0">
                  <c:v>0.7857142857142857</c:v>
                </c:pt>
                <c:pt idx="1">
                  <c:v>0.5714285714285714</c:v>
                </c:pt>
                <c:pt idx="2">
                  <c:v>0.6428571428571429</c:v>
                </c:pt>
                <c:pt idx="3">
                  <c:v>0.7857142857142857</c:v>
                </c:pt>
                <c:pt idx="4">
                  <c:v>0.7142857142857143</c:v>
                </c:pt>
                <c:pt idx="5">
                  <c:v>0.42857142857142855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2D-47BD-8D16-87F6D822795D}"/>
            </c:ext>
          </c:extLst>
        </c:ser>
        <c:ser>
          <c:idx val="1"/>
          <c:order val="2"/>
          <c:tx>
            <c:strRef>
              <c:f>Sheet1!$B$100:$C$100</c:f>
              <c:strCache>
                <c:ptCount val="2"/>
                <c:pt idx="0">
                  <c:v>36-45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Sheet1!$D$98:$I$98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Sheet1!$D$100:$I$100</c:f>
              <c:numCache>
                <c:formatCode>###0.0%</c:formatCode>
                <c:ptCount val="6"/>
                <c:pt idx="0">
                  <c:v>0.93333333333333335</c:v>
                </c:pt>
                <c:pt idx="1">
                  <c:v>0.73333333333333328</c:v>
                </c:pt>
                <c:pt idx="2">
                  <c:v>0.8</c:v>
                </c:pt>
                <c:pt idx="3">
                  <c:v>0.8</c:v>
                </c:pt>
                <c:pt idx="4">
                  <c:v>0.8</c:v>
                </c:pt>
                <c:pt idx="5">
                  <c:v>0.66666666666666663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2D-47BD-8D16-87F6D822795D}"/>
            </c:ext>
          </c:extLst>
        </c:ser>
        <c:ser>
          <c:idx val="0"/>
          <c:order val="3"/>
          <c:tx>
            <c:strRef>
              <c:f>Sheet1!$B$99:$C$99</c:f>
              <c:strCache>
                <c:ptCount val="2"/>
                <c:pt idx="0">
                  <c:v>18-35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Sheet1!$D$98:$I$98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 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Sheet1!$D$99:$I$99</c:f>
              <c:numCache>
                <c:formatCode>###0.0%</c:formatCode>
                <c:ptCount val="6"/>
                <c:pt idx="0">
                  <c:v>1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1</c:v>
                </c:pt>
                <c:pt idx="5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2D-47BD-8D16-87F6D822795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0415416"/>
        <c:axId val="2142625432"/>
      </c:barChart>
      <c:catAx>
        <c:axId val="2140415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625432"/>
        <c:crosses val="autoZero"/>
        <c:auto val="1"/>
        <c:lblAlgn val="ctr"/>
        <c:lblOffset val="100"/>
        <c:noMultiLvlLbl val="0"/>
      </c:catAx>
      <c:valAx>
        <c:axId val="2142625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0415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b="0" dirty="0"/>
              <a:t>L'esperienza del LA sta consentendo di: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Foglio2!$C$2</c:f>
              <c:strCache>
                <c:ptCount val="1"/>
                <c:pt idx="0">
                  <c:v>Donna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Foglio2!$D$1:$I$1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Foglio2!$D$2:$I$2</c:f>
              <c:numCache>
                <c:formatCode>0.0%</c:formatCode>
                <c:ptCount val="6"/>
                <c:pt idx="0">
                  <c:v>0.72222222222222221</c:v>
                </c:pt>
                <c:pt idx="1">
                  <c:v>0.66666666666666663</c:v>
                </c:pt>
                <c:pt idx="2">
                  <c:v>0.61111111111111116</c:v>
                </c:pt>
                <c:pt idx="3">
                  <c:v>0.61111111111111116</c:v>
                </c:pt>
                <c:pt idx="4">
                  <c:v>0.55555555555555558</c:v>
                </c:pt>
                <c:pt idx="5">
                  <c:v>0.27777777777777779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F-4791-87CB-C0F903A990CB}"/>
            </c:ext>
          </c:extLst>
        </c:ser>
        <c:ser>
          <c:idx val="1"/>
          <c:order val="1"/>
          <c:tx>
            <c:strRef>
              <c:f>Foglio2!$C$3</c:f>
              <c:strCache>
                <c:ptCount val="1"/>
                <c:pt idx="0">
                  <c:v>Uomo 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Foglio2!$D$1:$I$1</c:f>
              <c:strCache>
                <c:ptCount val="6"/>
                <c:pt idx="0">
                  <c:v>imparare a lavorare a distanza</c:v>
                </c:pt>
                <c:pt idx="1">
                  <c:v>migliorare le sue competenze tecnologiche</c:v>
                </c:pt>
                <c:pt idx="2">
                  <c:v>lavorare meglio per obiettivi</c:v>
                </c:pt>
                <c:pt idx="3">
                  <c:v>gestire meglio lavoro e famiglia</c:v>
                </c:pt>
                <c:pt idx="4">
                  <c:v>passare tempo di qualità con i suoi affetti</c:v>
                </c:pt>
                <c:pt idx="5">
                  <c:v>dedicarsi a interessi personali e passioni</c:v>
                </c:pt>
              </c:strCache>
            </c:strRef>
          </c:cat>
          <c:val>
            <c:numRef>
              <c:f>Foglio2!$D$3:$I$3</c:f>
              <c:numCache>
                <c:formatCode>0.0%</c:formatCode>
                <c:ptCount val="6"/>
                <c:pt idx="0">
                  <c:v>1</c:v>
                </c:pt>
                <c:pt idx="1">
                  <c:v>0.9</c:v>
                </c:pt>
                <c:pt idx="2">
                  <c:v>0.8</c:v>
                </c:pt>
                <c:pt idx="3">
                  <c:v>0.7</c:v>
                </c:pt>
                <c:pt idx="4">
                  <c:v>0.7</c:v>
                </c:pt>
                <c:pt idx="5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0F-4791-87CB-C0F903A990C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41376728"/>
        <c:axId val="2141388376"/>
      </c:barChart>
      <c:catAx>
        <c:axId val="2141376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388376"/>
        <c:crosses val="autoZero"/>
        <c:auto val="1"/>
        <c:lblAlgn val="ctr"/>
        <c:lblOffset val="100"/>
        <c:noMultiLvlLbl val="0"/>
      </c:catAx>
      <c:valAx>
        <c:axId val="2141388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141376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912274707440002"/>
          <c:y val="0.10909040089956165"/>
          <c:w val="0.65302388612591811"/>
          <c:h val="0.775855717916886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Sheet1!$C$142</c:f>
              <c:strCache>
                <c:ptCount val="1"/>
                <c:pt idx="0">
                  <c:v>qualità vita</c:v>
                </c:pt>
              </c:strCache>
            </c:strRef>
          </c:tx>
          <c:spPr>
            <a:gradFill>
              <a:gsLst>
                <a:gs pos="0">
                  <a:schemeClr val="accent6">
                    <a:lumMod val="75000"/>
                  </a:schemeClr>
                </a:gs>
                <a:gs pos="99000">
                  <a:srgbClr val="ABD037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1224797956557559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23A-4EB7-9481-8D3DCB4A8D65}"/>
                </c:ext>
              </c:extLst>
            </c:dLbl>
            <c:dLbl>
              <c:idx val="1"/>
              <c:layout>
                <c:manualLayout>
                  <c:x val="-0.11898037292273446"/>
                  <c:y val="-3.141342090174764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42%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23A-4EB7-9481-8D3DCB4A8D65}"/>
                </c:ext>
              </c:extLst>
            </c:dLbl>
            <c:dLbl>
              <c:idx val="2"/>
              <c:layout>
                <c:manualLayout>
                  <c:x val="-0.13997690932086407"/>
                  <c:y val="-2.8795303180802987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23A-4EB7-9481-8D3DCB4A8D65}"/>
                </c:ext>
              </c:extLst>
            </c:dLbl>
            <c:numFmt formatCode="#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Sheet1!$B$143:$B$145</c:f>
              <c:strCache>
                <c:ptCount val="3"/>
                <c:pt idx="0">
                  <c:v>aumentata</c:v>
                </c:pt>
                <c:pt idx="1">
                  <c:v>rimasta costante</c:v>
                </c:pt>
                <c:pt idx="2">
                  <c:v>diminuita</c:v>
                </c:pt>
              </c:strCache>
            </c:strRef>
          </c:cat>
          <c:val>
            <c:numRef>
              <c:f>Sheet1!$C$143:$C$145</c:f>
              <c:numCache>
                <c:formatCode>_-* #,##0_-;\-* #,##0_-;_-* "-"??_-;_-@_-</c:formatCode>
                <c:ptCount val="3"/>
                <c:pt idx="0">
                  <c:v>22</c:v>
                </c:pt>
                <c:pt idx="1">
                  <c:v>42</c:v>
                </c:pt>
                <c:pt idx="2">
                  <c:v>35.791164658634536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E1-4F91-B40E-F50E8125A2AC}"/>
            </c:ext>
          </c:extLst>
        </c:ser>
        <c:ser>
          <c:idx val="1"/>
          <c:order val="1"/>
          <c:tx>
            <c:strRef>
              <c:f>Sheet1!$D$142</c:f>
              <c:strCache>
                <c:ptCount val="1"/>
                <c:pt idx="0">
                  <c:v>qualità lavoro</c:v>
                </c:pt>
              </c:strCache>
            </c:strRef>
          </c:tx>
          <c:spPr>
            <a:gradFill>
              <a:gsLst>
                <a:gs pos="0">
                  <a:srgbClr val="78368E"/>
                </a:gs>
                <a:gs pos="99000">
                  <a:srgbClr val="D883FF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B228940-C78D-40F1-A9B1-6F34F3844C6E}" type="VALUE">
                      <a:rPr lang="en-US" smtClean="0"/>
                      <a:pPr/>
                      <a:t>[VALORE]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23A-4EB7-9481-8D3DCB4A8D6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70%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23A-4EB7-9481-8D3DCB4A8D6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4790507-70E9-46B6-A533-B3639FFB501C}" type="VALUE">
                      <a:rPr lang="en-US" smtClean="0"/>
                      <a:pPr/>
                      <a:t>[VALORE]</a:t>
                    </a:fld>
                    <a:r>
                      <a:rPr lang="en-US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23A-4EB7-9481-8D3DCB4A8D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Sheet1!$B$143:$B$145</c:f>
              <c:strCache>
                <c:ptCount val="3"/>
                <c:pt idx="0">
                  <c:v>aumentata</c:v>
                </c:pt>
                <c:pt idx="1">
                  <c:v>rimasta costante</c:v>
                </c:pt>
                <c:pt idx="2">
                  <c:v>diminuita</c:v>
                </c:pt>
              </c:strCache>
            </c:strRef>
          </c:cat>
          <c:val>
            <c:numRef>
              <c:f>Sheet1!$D$143:$D$145</c:f>
              <c:numCache>
                <c:formatCode>_-* #,##0_-;\-* #,##0_-;_-* "-"??_-;_-@_-</c:formatCode>
                <c:ptCount val="3"/>
                <c:pt idx="0">
                  <c:v>15</c:v>
                </c:pt>
                <c:pt idx="1">
                  <c:v>70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E1-4F91-B40E-F50E8125A2A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515864"/>
        <c:axId val="2141519304"/>
      </c:barChart>
      <c:catAx>
        <c:axId val="2141515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519304"/>
        <c:crosses val="autoZero"/>
        <c:auto val="1"/>
        <c:lblAlgn val="ctr"/>
        <c:lblOffset val="100"/>
        <c:noMultiLvlLbl val="0"/>
      </c:catAx>
      <c:valAx>
        <c:axId val="21415193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crossAx val="2141515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Sheet1!$C$165</c:f>
              <c:strCache>
                <c:ptCount val="1"/>
                <c:pt idx="0">
                  <c:v>qualità vita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6">
                      <a:lumMod val="75000"/>
                    </a:schemeClr>
                  </a:gs>
                  <a:gs pos="99000">
                    <a:srgbClr val="ABD037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43F1-F04F-BE9C-0EE032E6DCC4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6">
                      <a:lumMod val="75000"/>
                    </a:schemeClr>
                  </a:gs>
                  <a:gs pos="99000">
                    <a:srgbClr val="ABD037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3F1-F04F-BE9C-0EE032E6DCC4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6">
                      <a:lumMod val="75000"/>
                    </a:schemeClr>
                  </a:gs>
                  <a:gs pos="99000">
                    <a:srgbClr val="ABD037"/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43F1-F04F-BE9C-0EE032E6DCC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7FBDF4AD-3282-40FD-8264-4E26E266DC06}" type="VALUE">
                      <a:rPr lang="en-US" smtClean="0"/>
                      <a:pPr/>
                      <a:t>[VALORE]</a:t>
                    </a:fld>
                    <a:r>
                      <a:rPr lang="en-US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3F1-F04F-BE9C-0EE032E6DC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29%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3F1-F04F-BE9C-0EE032E6DCC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CE6ED32-F7E3-426F-A17F-1F36E90A04C9}" type="VALUE">
                      <a:rPr lang="en-US" smtClean="0"/>
                      <a:pPr/>
                      <a:t>[VALORE]</a:t>
                    </a:fld>
                    <a:r>
                      <a:rPr lang="en-US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3F1-F04F-BE9C-0EE032E6DC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Sheet1!$B$166:$B$168</c:f>
              <c:strCache>
                <c:ptCount val="3"/>
                <c:pt idx="0">
                  <c:v>aumentata</c:v>
                </c:pt>
                <c:pt idx="1">
                  <c:v>rimasta costante</c:v>
                </c:pt>
                <c:pt idx="2">
                  <c:v>diminuita</c:v>
                </c:pt>
              </c:strCache>
            </c:strRef>
          </c:cat>
          <c:val>
            <c:numRef>
              <c:f>Sheet1!$C$166:$C$168</c:f>
              <c:numCache>
                <c:formatCode>_-* #,##0_-;\-* #,##0_-;_-* "-"??_-;_-@_-</c:formatCode>
                <c:ptCount val="3"/>
                <c:pt idx="0">
                  <c:v>29</c:v>
                </c:pt>
                <c:pt idx="1">
                  <c:v>29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6D-4E43-9E82-C5AD9F3A060C}"/>
            </c:ext>
          </c:extLst>
        </c:ser>
        <c:ser>
          <c:idx val="1"/>
          <c:order val="1"/>
          <c:tx>
            <c:strRef>
              <c:f>Sheet1!$D$165</c:f>
              <c:strCache>
                <c:ptCount val="1"/>
                <c:pt idx="0">
                  <c:v>qualità lavoro</c:v>
                </c:pt>
              </c:strCache>
            </c:strRef>
          </c:tx>
          <c:spPr>
            <a:gradFill>
              <a:gsLst>
                <a:gs pos="0">
                  <a:srgbClr val="78368E"/>
                </a:gs>
                <a:gs pos="99000">
                  <a:srgbClr val="D883FF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30%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4DE1-41E8-9985-38C81F5574F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58%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DE1-41E8-9985-38C81F5574F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12%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4DE1-41E8-9985-38C81F5574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Sheet1!$B$166:$B$168</c:f>
              <c:strCache>
                <c:ptCount val="3"/>
                <c:pt idx="0">
                  <c:v>aumentata</c:v>
                </c:pt>
                <c:pt idx="1">
                  <c:v>rimasta costante</c:v>
                </c:pt>
                <c:pt idx="2">
                  <c:v>diminuita</c:v>
                </c:pt>
              </c:strCache>
            </c:strRef>
          </c:cat>
          <c:val>
            <c:numRef>
              <c:f>Sheet1!$D$166:$D$168</c:f>
              <c:numCache>
                <c:formatCode>_-* #,##0_-;\-* #,##0_-;_-* "-"??_-;_-@_-</c:formatCode>
                <c:ptCount val="3"/>
                <c:pt idx="0">
                  <c:v>30</c:v>
                </c:pt>
                <c:pt idx="1">
                  <c:v>58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6D-4E43-9E82-C5AD9F3A060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29605304"/>
        <c:axId val="2141540520"/>
      </c:barChart>
      <c:catAx>
        <c:axId val="2129605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540520"/>
        <c:crosses val="autoZero"/>
        <c:auto val="1"/>
        <c:lblAlgn val="ctr"/>
        <c:lblOffset val="100"/>
        <c:noMultiLvlLbl val="0"/>
      </c:catAx>
      <c:valAx>
        <c:axId val="214154052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crossAx val="2129605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2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sz="800"/>
      </a:pPr>
      <a:endParaRPr lang="it-IT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/>
              <a:t>Lavoratore/</a:t>
            </a:r>
            <a:r>
              <a:rPr lang="it-IT" sz="1400" dirty="0" err="1"/>
              <a:t>trice</a:t>
            </a:r>
            <a:endParaRPr lang="it-IT" sz="1400" dirty="0"/>
          </a:p>
        </c:rich>
      </c:tx>
      <c:layout>
        <c:manualLayout>
          <c:xMode val="edge"/>
          <c:yMode val="edge"/>
          <c:x val="0.37458070240962948"/>
          <c:y val="2.36348733753018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0.29514627697034457"/>
          <c:y val="0.11548360616704727"/>
          <c:w val="0.62773459434385703"/>
          <c:h val="0.696921137614669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Sheet1!$A$152</c:f>
              <c:strCache>
                <c:ptCount val="1"/>
                <c:pt idx="0">
                  <c:v>Donna</c:v>
                </c:pt>
              </c:strCache>
            </c:strRef>
          </c:tx>
          <c:spPr>
            <a:gradFill>
              <a:gsLst>
                <a:gs pos="99000">
                  <a:srgbClr val="ABD037"/>
                </a:gs>
                <a:gs pos="0">
                  <a:schemeClr val="accent6">
                    <a:lumMod val="75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Sheet1!$B$151:$D$151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Sheet1!$B$152:$D$152</c:f>
              <c:numCache>
                <c:formatCode>###0.0%</c:formatCode>
                <c:ptCount val="3"/>
                <c:pt idx="0">
                  <c:v>0.29599999999999999</c:v>
                </c:pt>
                <c:pt idx="1">
                  <c:v>0.29599999999999999</c:v>
                </c:pt>
                <c:pt idx="2">
                  <c:v>0.40799999999999997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61-4107-8B62-FF36F44B956E}"/>
            </c:ext>
          </c:extLst>
        </c:ser>
        <c:ser>
          <c:idx val="1"/>
          <c:order val="1"/>
          <c:tx>
            <c:strRef>
              <c:f>Sheet1!$A$153</c:f>
              <c:strCache>
                <c:ptCount val="1"/>
                <c:pt idx="0">
                  <c:v>Uomo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100000">
                  <a:srgbClr val="D883FF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Sheet1!$B$151:$D$151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Sheet1!$B$153:$D$153</c:f>
              <c:numCache>
                <c:formatCode>###0.0%</c:formatCode>
                <c:ptCount val="3"/>
                <c:pt idx="0">
                  <c:v>0.16300000000000001</c:v>
                </c:pt>
                <c:pt idx="1">
                  <c:v>0.40500000000000003</c:v>
                </c:pt>
                <c:pt idx="2">
                  <c:v>0.432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61-4107-8B62-FF36F44B956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06822680"/>
        <c:axId val="2125614152"/>
      </c:barChart>
      <c:catAx>
        <c:axId val="2106822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5614152"/>
        <c:crosses val="autoZero"/>
        <c:auto val="1"/>
        <c:lblAlgn val="ctr"/>
        <c:lblOffset val="100"/>
        <c:noMultiLvlLbl val="0"/>
      </c:catAx>
      <c:valAx>
        <c:axId val="2125614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06822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/>
              <a:t>Dirigente/P.O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Sheet1!$A$174</c:f>
              <c:strCache>
                <c:ptCount val="1"/>
                <c:pt idx="0">
                  <c:v>Donna</c:v>
                </c:pt>
              </c:strCache>
            </c:strRef>
          </c:tx>
          <c:spPr>
            <a:gradFill>
              <a:gsLst>
                <a:gs pos="0">
                  <a:schemeClr val="accent6">
                    <a:lumMod val="75000"/>
                  </a:schemeClr>
                </a:gs>
                <a:gs pos="99000">
                  <a:srgbClr val="ABD037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Sheet1!$B$173:$D$173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Sheet1!$B$174:$D$174</c:f>
              <c:numCache>
                <c:formatCode>###0.0%</c:formatCode>
                <c:ptCount val="3"/>
                <c:pt idx="0">
                  <c:v>0.214</c:v>
                </c:pt>
                <c:pt idx="1">
                  <c:v>0.5</c:v>
                </c:pt>
                <c:pt idx="2">
                  <c:v>0.28599999999999998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E7-4DB2-9402-97A90C3BBB9A}"/>
            </c:ext>
          </c:extLst>
        </c:ser>
        <c:ser>
          <c:idx val="1"/>
          <c:order val="1"/>
          <c:tx>
            <c:strRef>
              <c:f>Sheet1!$A$175</c:f>
              <c:strCache>
                <c:ptCount val="1"/>
                <c:pt idx="0">
                  <c:v>Uomo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100000">
                  <a:srgbClr val="D883FF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Sheet1!$B$173:$D$173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Sheet1!$B$175:$D$175</c:f>
              <c:numCache>
                <c:formatCode>###0.0%</c:formatCode>
                <c:ptCount val="3"/>
                <c:pt idx="0">
                  <c:v>0.4</c:v>
                </c:pt>
                <c:pt idx="1">
                  <c:v>0.3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E7-4DB2-9402-97A90C3BBB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2091032"/>
        <c:axId val="2142094472"/>
      </c:barChart>
      <c:catAx>
        <c:axId val="21420910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094472"/>
        <c:crosses val="autoZero"/>
        <c:auto val="1"/>
        <c:lblAlgn val="ctr"/>
        <c:lblOffset val="100"/>
        <c:noMultiLvlLbl val="0"/>
      </c:catAx>
      <c:valAx>
        <c:axId val="2142094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091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/>
              <a:t>Lavoratore/trice</a:t>
            </a:r>
          </a:p>
        </c:rich>
      </c:tx>
      <c:layout>
        <c:manualLayout>
          <c:xMode val="edge"/>
          <c:yMode val="edge"/>
          <c:x val="0.30549631126364679"/>
          <c:y val="1.34985434593312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3"/>
          <c:order val="0"/>
          <c:tx>
            <c:strRef>
              <c:f>Sheet1!$A$161</c:f>
              <c:strCache>
                <c:ptCount val="1"/>
                <c:pt idx="0">
                  <c:v>55 e oltre</c:v>
                </c:pt>
              </c:strCache>
            </c:strRef>
          </c:tx>
          <c:spPr>
            <a:gradFill>
              <a:gsLst>
                <a:gs pos="0">
                  <a:srgbClr val="ABD037"/>
                </a:gs>
                <a:gs pos="79000">
                  <a:srgbClr val="E5EDC5"/>
                </a:gs>
                <a:gs pos="99000">
                  <a:srgbClr val="E5EDC5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Sheet1!$B$161:$D$161</c:f>
              <c:numCache>
                <c:formatCode>###0.0%</c:formatCode>
                <c:ptCount val="3"/>
                <c:pt idx="0">
                  <c:v>0.20899999999999999</c:v>
                </c:pt>
                <c:pt idx="1">
                  <c:v>0.46500000000000002</c:v>
                </c:pt>
                <c:pt idx="2">
                  <c:v>0.32600000000000001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0A-4C34-A4E2-9D1608A0A3AA}"/>
            </c:ext>
          </c:extLst>
        </c:ser>
        <c:ser>
          <c:idx val="2"/>
          <c:order val="1"/>
          <c:tx>
            <c:strRef>
              <c:f>Sheet1!$A$160</c:f>
              <c:strCache>
                <c:ptCount val="1"/>
                <c:pt idx="0">
                  <c:v>46-55</c:v>
                </c:pt>
              </c:strCache>
            </c:strRef>
          </c:tx>
          <c:spPr>
            <a:gradFill>
              <a:gsLst>
                <a:gs pos="0">
                  <a:srgbClr val="697AB6"/>
                </a:gs>
                <a:gs pos="79000">
                  <a:srgbClr val="ACB1CE"/>
                </a:gs>
                <a:gs pos="99000">
                  <a:srgbClr val="ACB1CE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Sheet1!$B$160:$D$160</c:f>
              <c:numCache>
                <c:formatCode>###0.0%</c:formatCode>
                <c:ptCount val="3"/>
                <c:pt idx="0">
                  <c:v>0.09</c:v>
                </c:pt>
                <c:pt idx="1">
                  <c:v>0.182</c:v>
                </c:pt>
                <c:pt idx="2">
                  <c:v>0.72799999999999998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0A-4C34-A4E2-9D1608A0A3AA}"/>
            </c:ext>
          </c:extLst>
        </c:ser>
        <c:ser>
          <c:idx val="1"/>
          <c:order val="2"/>
          <c:tx>
            <c:strRef>
              <c:f>Sheet1!$A$159</c:f>
              <c:strCache>
                <c:ptCount val="1"/>
                <c:pt idx="0">
                  <c:v>36-45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79000">
                  <a:srgbClr val="D883FF"/>
                </a:gs>
                <a:gs pos="99000">
                  <a:srgbClr val="78368E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Sheet1!$B$159:$D$159</c:f>
              <c:numCache>
                <c:formatCode>###0.0%</c:formatCode>
                <c:ptCount val="3"/>
                <c:pt idx="0">
                  <c:v>0.5</c:v>
                </c:pt>
                <c:pt idx="1">
                  <c:v>0.125</c:v>
                </c:pt>
                <c:pt idx="2">
                  <c:v>0.375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0A-4C34-A4E2-9D1608A0A3AA}"/>
            </c:ext>
          </c:extLst>
        </c:ser>
        <c:ser>
          <c:idx val="0"/>
          <c:order val="3"/>
          <c:tx>
            <c:strRef>
              <c:f>Sheet1!$A$158</c:f>
              <c:strCache>
                <c:ptCount val="1"/>
                <c:pt idx="0">
                  <c:v>18-35</c:v>
                </c:pt>
              </c:strCache>
            </c:strRef>
          </c:tx>
          <c:spPr>
            <a:gradFill>
              <a:gsLst>
                <a:gs pos="0">
                  <a:srgbClr val="002060"/>
                </a:gs>
                <a:gs pos="100000">
                  <a:srgbClr val="0070C0"/>
                </a:gs>
                <a:gs pos="69000">
                  <a:schemeClr val="accent5">
                    <a:lumMod val="50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Sheet1!$B$158:$D$158</c:f>
              <c:numCache>
                <c:formatCode>###0.0%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0A-4C34-A4E2-9D1608A0A3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8426536"/>
        <c:axId val="2140672376"/>
      </c:barChart>
      <c:catAx>
        <c:axId val="2128426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0672376"/>
        <c:crosses val="autoZero"/>
        <c:auto val="1"/>
        <c:lblAlgn val="ctr"/>
        <c:lblOffset val="100"/>
        <c:noMultiLvlLbl val="0"/>
      </c:catAx>
      <c:valAx>
        <c:axId val="2140672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crossAx val="2128426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b="0" dirty="0"/>
              <a:t>Dirigente/P.O.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3"/>
          <c:order val="0"/>
          <c:tx>
            <c:strRef>
              <c:f>Sheet1!$A$183</c:f>
              <c:strCache>
                <c:ptCount val="1"/>
                <c:pt idx="0">
                  <c:v>55 e oltre</c:v>
                </c:pt>
              </c:strCache>
            </c:strRef>
          </c:tx>
          <c:spPr>
            <a:gradFill>
              <a:gsLst>
                <a:gs pos="0">
                  <a:srgbClr val="ABD037"/>
                </a:gs>
                <a:gs pos="79000">
                  <a:srgbClr val="E5EDC5"/>
                </a:gs>
                <a:gs pos="99000">
                  <a:srgbClr val="E5EDC5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Sheet1!$B$183:$D$183</c:f>
              <c:numCache>
                <c:formatCode>###0.0%</c:formatCode>
                <c:ptCount val="3"/>
                <c:pt idx="0">
                  <c:v>0.312</c:v>
                </c:pt>
                <c:pt idx="1">
                  <c:v>0.375</c:v>
                </c:pt>
                <c:pt idx="2">
                  <c:v>0.312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09-406E-BC77-36A2515279BE}"/>
            </c:ext>
          </c:extLst>
        </c:ser>
        <c:ser>
          <c:idx val="2"/>
          <c:order val="1"/>
          <c:tx>
            <c:strRef>
              <c:f>Sheet1!$A$182</c:f>
              <c:strCache>
                <c:ptCount val="1"/>
                <c:pt idx="0">
                  <c:v>46-55</c:v>
                </c:pt>
              </c:strCache>
            </c:strRef>
          </c:tx>
          <c:spPr>
            <a:gradFill>
              <a:gsLst>
                <a:gs pos="0">
                  <a:srgbClr val="697AB6"/>
                </a:gs>
                <a:gs pos="79000">
                  <a:srgbClr val="ACB1CE"/>
                </a:gs>
                <a:gs pos="99000">
                  <a:srgbClr val="ACB1CE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Sheet1!$B$182:$D$182</c:f>
              <c:numCache>
                <c:formatCode>###0.0%</c:formatCode>
                <c:ptCount val="3"/>
                <c:pt idx="0">
                  <c:v>0</c:v>
                </c:pt>
                <c:pt idx="1">
                  <c:v>0.5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09-406E-BC77-36A2515279BE}"/>
            </c:ext>
          </c:extLst>
        </c:ser>
        <c:ser>
          <c:idx val="1"/>
          <c:order val="2"/>
          <c:tx>
            <c:strRef>
              <c:f>Sheet1!$A$181</c:f>
              <c:strCache>
                <c:ptCount val="1"/>
                <c:pt idx="0">
                  <c:v>36-45</c:v>
                </c:pt>
              </c:strCache>
            </c:strRef>
          </c:tx>
          <c:spPr>
            <a:gradFill rotWithShape="1">
              <a:gsLst>
                <a:gs pos="0">
                  <a:srgbClr val="7030A0"/>
                </a:gs>
                <a:gs pos="80000">
                  <a:srgbClr val="D883FF"/>
                </a:gs>
                <a:gs pos="100000">
                  <a:srgbClr val="78368E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Sheet1!$B$181:$D$181</c:f>
              <c:numCache>
                <c:formatCode>###0.0%</c:formatCode>
                <c:ptCount val="3"/>
                <c:pt idx="0">
                  <c:v>0.33300000000000002</c:v>
                </c:pt>
                <c:pt idx="1">
                  <c:v>0.5</c:v>
                </c:pt>
                <c:pt idx="2">
                  <c:v>0.16700000000000001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09-406E-BC77-36A2515279BE}"/>
            </c:ext>
          </c:extLst>
        </c:ser>
        <c:ser>
          <c:idx val="0"/>
          <c:order val="3"/>
          <c:tx>
            <c:strRef>
              <c:f>Sheet1!$A$180</c:f>
              <c:strCache>
                <c:ptCount val="1"/>
              </c:strCache>
            </c:strRef>
          </c:tx>
          <c:spPr>
            <a:gradFill rotWithShape="1">
              <a:gsLst>
                <a:gs pos="0">
                  <a:srgbClr val="002060"/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Sheet1!$B$180:$D$180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3-1609-406E-BC77-36A2515279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25815800"/>
        <c:axId val="2106828760"/>
      </c:barChart>
      <c:catAx>
        <c:axId val="2125815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06828760"/>
        <c:crosses val="autoZero"/>
        <c:auto val="1"/>
        <c:lblAlgn val="ctr"/>
        <c:lblOffset val="100"/>
        <c:noMultiLvlLbl val="0"/>
      </c:catAx>
      <c:valAx>
        <c:axId val="21068287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crossAx val="212581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6669549696962969"/>
          <c:y val="0.91815253744715497"/>
          <c:w val="0.50860268055685787"/>
          <c:h val="6.14560436472701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697AB6"/>
            </a:solidFill>
          </c:spPr>
          <c:dPt>
            <c:idx val="0"/>
            <c:bubble3D val="0"/>
            <c:explosion val="2"/>
            <c:spPr>
              <a:solidFill>
                <a:srgbClr val="697A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A2-47E2-8BAB-37EB8C3C585D}"/>
              </c:ext>
            </c:extLst>
          </c:dPt>
          <c:dPt>
            <c:idx val="1"/>
            <c:bubble3D val="0"/>
            <c:spPr>
              <a:solidFill>
                <a:srgbClr val="ABD03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A2-47E2-8BAB-37EB8C3C585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AA2-47E2-8BAB-37EB8C3C585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AA2-47E2-8BAB-37EB8C3C58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Foglio1!$C$26:$C$27</c:f>
              <c:strCache>
                <c:ptCount val="2"/>
                <c:pt idx="0">
                  <c:v>Maschi</c:v>
                </c:pt>
                <c:pt idx="1">
                  <c:v>Femmine</c:v>
                </c:pt>
              </c:strCache>
            </c:strRef>
          </c:cat>
          <c:val>
            <c:numRef>
              <c:f>Foglio1!$D$26:$D$27</c:f>
              <c:numCache>
                <c:formatCode>General</c:formatCode>
                <c:ptCount val="2"/>
                <c:pt idx="0">
                  <c:v>67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A2-47E2-8BAB-37EB8C3C58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6-AAA2-47E2-8BAB-37EB8C3C585D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8-AAA2-47E2-8BAB-37EB8C3C585D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Foglio1!$C$26:$C$27</c15:sqref>
                        </c15:formulaRef>
                      </c:ext>
                    </c:extLst>
                    <c:strCache>
                      <c:ptCount val="2"/>
                      <c:pt idx="0">
                        <c:v>Maschi</c:v>
                      </c:pt>
                      <c:pt idx="1">
                        <c:v>Femmine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Foglio1!$E$26:$E$27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AAA2-47E2-8BAB-37EB8C3C585D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/>
              <a:t>Lavoratore/trice</a:t>
            </a:r>
          </a:p>
        </c:rich>
      </c:tx>
      <c:layout>
        <c:manualLayout>
          <c:xMode val="edge"/>
          <c:yMode val="edge"/>
          <c:x val="0.31062570298145642"/>
          <c:y val="1.2692911009201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Sheet1!$A$152</c:f>
              <c:strCache>
                <c:ptCount val="1"/>
                <c:pt idx="0">
                  <c:v>Donna</c:v>
                </c:pt>
              </c:strCache>
            </c:strRef>
          </c:tx>
          <c:spPr>
            <a:gradFill>
              <a:gsLst>
                <a:gs pos="0">
                  <a:srgbClr val="ABD037"/>
                </a:gs>
                <a:gs pos="100000">
                  <a:srgbClr val="E5EDC5"/>
                </a:gs>
                <a:gs pos="100000">
                  <a:srgbClr val="E5EDC5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Sheet1!$B$151:$D$151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Sheet1!$B$152:$D$152</c:f>
              <c:numCache>
                <c:formatCode>###0.0%</c:formatCode>
                <c:ptCount val="3"/>
                <c:pt idx="0">
                  <c:v>0.222</c:v>
                </c:pt>
                <c:pt idx="1">
                  <c:v>0.14799999999999999</c:v>
                </c:pt>
                <c:pt idx="2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61-4107-8B62-FF36F44B956E}"/>
            </c:ext>
          </c:extLst>
        </c:ser>
        <c:ser>
          <c:idx val="1"/>
          <c:order val="1"/>
          <c:tx>
            <c:strRef>
              <c:f>Sheet1!$A$153</c:f>
              <c:strCache>
                <c:ptCount val="1"/>
                <c:pt idx="0">
                  <c:v>Uomo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80000">
                  <a:srgbClr val="D883FF"/>
                </a:gs>
                <a:gs pos="100000">
                  <a:srgbClr val="78368E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Sheet1!$B$151:$D$151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Sheet1!$B$153:$D$153</c:f>
              <c:numCache>
                <c:formatCode>###0.0%</c:formatCode>
                <c:ptCount val="3"/>
                <c:pt idx="0">
                  <c:v>8.1000000000000003E-2</c:v>
                </c:pt>
                <c:pt idx="1">
                  <c:v>0.16200000000000001</c:v>
                </c:pt>
                <c:pt idx="2">
                  <c:v>0.75700000000000001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61-4107-8B62-FF36F44B956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06822680"/>
        <c:axId val="2125614152"/>
      </c:barChart>
      <c:catAx>
        <c:axId val="2106822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5614152"/>
        <c:crosses val="autoZero"/>
        <c:auto val="1"/>
        <c:lblAlgn val="ctr"/>
        <c:lblOffset val="100"/>
        <c:noMultiLvlLbl val="0"/>
      </c:catAx>
      <c:valAx>
        <c:axId val="2125614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06822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/>
              <a:t>Dirigente/P.O.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Sheet1!$A$174</c:f>
              <c:strCache>
                <c:ptCount val="1"/>
                <c:pt idx="0">
                  <c:v>Donna</c:v>
                </c:pt>
              </c:strCache>
            </c:strRef>
          </c:tx>
          <c:spPr>
            <a:gradFill>
              <a:gsLst>
                <a:gs pos="0">
                  <a:srgbClr val="ABD037"/>
                </a:gs>
                <a:gs pos="100000">
                  <a:srgbClr val="E5EDC5"/>
                </a:gs>
                <a:gs pos="100000">
                  <a:srgbClr val="E5EDC5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Sheet1!$B$173:$D$173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Sheet1!$B$174:$D$174</c:f>
              <c:numCache>
                <c:formatCode>###0.0%</c:formatCode>
                <c:ptCount val="3"/>
                <c:pt idx="0">
                  <c:v>0.214</c:v>
                </c:pt>
                <c:pt idx="1">
                  <c:v>0.14299999999999999</c:v>
                </c:pt>
                <c:pt idx="2">
                  <c:v>0.64300000000000002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E7-4DB2-9402-97A90C3BBB9A}"/>
            </c:ext>
          </c:extLst>
        </c:ser>
        <c:ser>
          <c:idx val="1"/>
          <c:order val="1"/>
          <c:tx>
            <c:strRef>
              <c:f>Sheet1!$A$175</c:f>
              <c:strCache>
                <c:ptCount val="1"/>
                <c:pt idx="0">
                  <c:v>Uomo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80000">
                  <a:srgbClr val="D883FF"/>
                </a:gs>
                <a:gs pos="100000">
                  <a:srgbClr val="78368E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Sheet1!$B$173:$D$173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Sheet1!$B$175:$D$175</c:f>
              <c:numCache>
                <c:formatCode>###0.0%</c:formatCode>
                <c:ptCount val="3"/>
                <c:pt idx="0">
                  <c:v>0.4</c:v>
                </c:pt>
                <c:pt idx="1">
                  <c:v>0.1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E7-4DB2-9402-97A90C3BBB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2091032"/>
        <c:axId val="2142094472"/>
      </c:barChart>
      <c:catAx>
        <c:axId val="21420910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094472"/>
        <c:crosses val="autoZero"/>
        <c:auto val="1"/>
        <c:lblAlgn val="ctr"/>
        <c:lblOffset val="100"/>
        <c:noMultiLvlLbl val="0"/>
      </c:catAx>
      <c:valAx>
        <c:axId val="2142094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091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/>
              <a:t>Lavoratore/trice</a:t>
            </a:r>
          </a:p>
        </c:rich>
      </c:tx>
      <c:layout>
        <c:manualLayout>
          <c:xMode val="edge"/>
          <c:yMode val="edge"/>
          <c:x val="0.41743645866063928"/>
          <c:y val="1.34985434593312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3"/>
          <c:order val="0"/>
          <c:tx>
            <c:strRef>
              <c:f>Sheet1!$A$161</c:f>
              <c:strCache>
                <c:ptCount val="1"/>
                <c:pt idx="0">
                  <c:v>55 e oltre</c:v>
                </c:pt>
              </c:strCache>
            </c:strRef>
          </c:tx>
          <c:spPr>
            <a:gradFill>
              <a:gsLst>
                <a:gs pos="0">
                  <a:srgbClr val="7030A0"/>
                </a:gs>
                <a:gs pos="100000">
                  <a:srgbClr val="D883FF"/>
                </a:gs>
                <a:gs pos="69000">
                  <a:srgbClr val="78368E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Sheet1!$B$161:$D$161</c:f>
              <c:numCache>
                <c:formatCode>###0.0%</c:formatCode>
                <c:ptCount val="3"/>
                <c:pt idx="0">
                  <c:v>9.2999999999999999E-2</c:v>
                </c:pt>
                <c:pt idx="1">
                  <c:v>0.186</c:v>
                </c:pt>
                <c:pt idx="2">
                  <c:v>0.72099999999999997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0A-4C34-A4E2-9D1608A0A3AA}"/>
            </c:ext>
          </c:extLst>
        </c:ser>
        <c:ser>
          <c:idx val="2"/>
          <c:order val="1"/>
          <c:tx>
            <c:strRef>
              <c:f>Sheet1!$A$160</c:f>
              <c:strCache>
                <c:ptCount val="1"/>
                <c:pt idx="0">
                  <c:v>46-55</c:v>
                </c:pt>
              </c:strCache>
            </c:strRef>
          </c:tx>
          <c:spPr>
            <a:gradFill>
              <a:gsLst>
                <a:gs pos="0">
                  <a:srgbClr val="ABD037"/>
                </a:gs>
                <a:gs pos="100000">
                  <a:schemeClr val="accent6">
                    <a:lumMod val="40000"/>
                    <a:lumOff val="60000"/>
                  </a:schemeClr>
                </a:gs>
                <a:gs pos="100000">
                  <a:srgbClr val="E5EDC5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Sheet1!$B$160:$D$160</c:f>
              <c:numCache>
                <c:formatCode>###0.0%</c:formatCode>
                <c:ptCount val="3"/>
                <c:pt idx="0">
                  <c:v>0</c:v>
                </c:pt>
                <c:pt idx="1">
                  <c:v>0.182</c:v>
                </c:pt>
                <c:pt idx="2">
                  <c:v>0.81799999999999995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0A-4C34-A4E2-9D1608A0A3AA}"/>
            </c:ext>
          </c:extLst>
        </c:ser>
        <c:ser>
          <c:idx val="1"/>
          <c:order val="2"/>
          <c:tx>
            <c:strRef>
              <c:f>Sheet1!$A$159</c:f>
              <c:strCache>
                <c:ptCount val="1"/>
                <c:pt idx="0">
                  <c:v>36-45</c:v>
                </c:pt>
              </c:strCache>
            </c:strRef>
          </c:tx>
          <c:spPr>
            <a:gradFill>
              <a:gsLst>
                <a:gs pos="0">
                  <a:srgbClr val="697AB6"/>
                </a:gs>
                <a:gs pos="100000">
                  <a:srgbClr val="E5EDC5"/>
                </a:gs>
                <a:gs pos="99000">
                  <a:srgbClr val="D5DCFF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Sheet1!$B$159:$D$159</c:f>
              <c:numCache>
                <c:formatCode>###0.0%</c:formatCode>
                <c:ptCount val="3"/>
                <c:pt idx="0">
                  <c:v>0.5</c:v>
                </c:pt>
                <c:pt idx="1">
                  <c:v>0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0A-4C34-A4E2-9D1608A0A3AA}"/>
            </c:ext>
          </c:extLst>
        </c:ser>
        <c:ser>
          <c:idx val="0"/>
          <c:order val="3"/>
          <c:tx>
            <c:strRef>
              <c:f>Sheet1!$A$158</c:f>
              <c:strCache>
                <c:ptCount val="1"/>
                <c:pt idx="0">
                  <c:v>18-35</c:v>
                </c:pt>
              </c:strCache>
            </c:strRef>
          </c:tx>
          <c:spPr>
            <a:gradFill>
              <a:gsLst>
                <a:gs pos="0">
                  <a:srgbClr val="002060"/>
                </a:gs>
                <a:gs pos="100000">
                  <a:srgbClr val="0070C0"/>
                </a:gs>
                <a:gs pos="69000">
                  <a:schemeClr val="accent5">
                    <a:lumMod val="50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Sheet1!$B$157:$D$157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Sheet1!$B$158:$D$158</c:f>
              <c:numCache>
                <c:formatCode>###0.0%</c:formatCode>
                <c:ptCount val="3"/>
                <c:pt idx="0">
                  <c:v>0.5</c:v>
                </c:pt>
                <c:pt idx="1">
                  <c:v>0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0A-4C34-A4E2-9D1608A0A3A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8426536"/>
        <c:axId val="2140672376"/>
      </c:barChart>
      <c:catAx>
        <c:axId val="2128426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0672376"/>
        <c:crosses val="autoZero"/>
        <c:auto val="1"/>
        <c:lblAlgn val="ctr"/>
        <c:lblOffset val="100"/>
        <c:noMultiLvlLbl val="0"/>
      </c:catAx>
      <c:valAx>
        <c:axId val="2140672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crossAx val="2128426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b="0" dirty="0"/>
              <a:t>Dirigente/P.O.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5130521678112583"/>
          <c:y val="0.11361418900222807"/>
          <c:w val="0.71569975325763924"/>
          <c:h val="0.7671540804513729"/>
        </c:manualLayout>
      </c:layout>
      <c:barChart>
        <c:barDir val="bar"/>
        <c:grouping val="clustered"/>
        <c:varyColors val="0"/>
        <c:ser>
          <c:idx val="3"/>
          <c:order val="0"/>
          <c:tx>
            <c:strRef>
              <c:f>Sheet1!$A$183</c:f>
              <c:strCache>
                <c:ptCount val="1"/>
                <c:pt idx="0">
                  <c:v>55 e oltre</c:v>
                </c:pt>
              </c:strCache>
            </c:strRef>
          </c:tx>
          <c:spPr>
            <a:gradFill rotWithShape="1">
              <a:gsLst>
                <a:gs pos="0">
                  <a:srgbClr val="7030A0"/>
                </a:gs>
                <a:gs pos="80000">
                  <a:srgbClr val="78368E"/>
                </a:gs>
                <a:gs pos="100000">
                  <a:srgbClr val="D883FF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Sheet1!$B$183:$D$183</c:f>
              <c:numCache>
                <c:formatCode>###0.0%</c:formatCode>
                <c:ptCount val="3"/>
                <c:pt idx="0">
                  <c:v>0.312</c:v>
                </c:pt>
                <c:pt idx="1">
                  <c:v>0.125</c:v>
                </c:pt>
                <c:pt idx="2">
                  <c:v>0.56299999999999994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09-406E-BC77-36A2515279BE}"/>
            </c:ext>
          </c:extLst>
        </c:ser>
        <c:ser>
          <c:idx val="2"/>
          <c:order val="1"/>
          <c:tx>
            <c:strRef>
              <c:f>Sheet1!$A$182</c:f>
              <c:strCache>
                <c:ptCount val="1"/>
                <c:pt idx="0">
                  <c:v>46-55</c:v>
                </c:pt>
              </c:strCache>
            </c:strRef>
          </c:tx>
          <c:spPr>
            <a:gradFill rotWithShape="1">
              <a:gsLst>
                <a:gs pos="0">
                  <a:srgbClr val="ABD037"/>
                </a:gs>
                <a:gs pos="100000">
                  <a:srgbClr val="E5EDC5"/>
                </a:gs>
                <a:gs pos="99000">
                  <a:srgbClr val="E5EDC5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Sheet1!$B$182:$D$182</c:f>
              <c:numCache>
                <c:formatCode>###0.0%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09-406E-BC77-36A2515279BE}"/>
            </c:ext>
          </c:extLst>
        </c:ser>
        <c:ser>
          <c:idx val="1"/>
          <c:order val="2"/>
          <c:tx>
            <c:strRef>
              <c:f>Sheet1!$A$181</c:f>
              <c:strCache>
                <c:ptCount val="1"/>
                <c:pt idx="0">
                  <c:v>36-45</c:v>
                </c:pt>
              </c:strCache>
            </c:strRef>
          </c:tx>
          <c:spPr>
            <a:gradFill rotWithShape="1">
              <a:gsLst>
                <a:gs pos="0">
                  <a:srgbClr val="697AB6"/>
                </a:gs>
                <a:gs pos="80000">
                  <a:srgbClr val="D5DCFF">
                    <a:alpha val="59000"/>
                  </a:srgbClr>
                </a:gs>
                <a:gs pos="100000">
                  <a:srgbClr val="D5DCFF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Sheet1!$B$181:$D$181</c:f>
              <c:numCache>
                <c:formatCode>###0.0%</c:formatCode>
                <c:ptCount val="3"/>
                <c:pt idx="0">
                  <c:v>0.33300000000000002</c:v>
                </c:pt>
                <c:pt idx="1">
                  <c:v>0.16700000000000001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09-406E-BC77-36A2515279BE}"/>
            </c:ext>
          </c:extLst>
        </c:ser>
        <c:ser>
          <c:idx val="0"/>
          <c:order val="3"/>
          <c:tx>
            <c:strRef>
              <c:f>Sheet1!$A$180</c:f>
              <c:strCache>
                <c:ptCount val="1"/>
              </c:strCache>
            </c:strRef>
          </c:tx>
          <c:spPr>
            <a:gradFill rotWithShape="1">
              <a:gsLst>
                <a:gs pos="0">
                  <a:srgbClr val="002060"/>
                </a:gs>
                <a:gs pos="98000">
                  <a:schemeClr val="accent5">
                    <a:lumMod val="75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Sheet1!$B$179:$D$179</c:f>
              <c:strCache>
                <c:ptCount val="3"/>
                <c:pt idx="0">
                  <c:v>aumentata</c:v>
                </c:pt>
                <c:pt idx="1">
                  <c:v>diminuita</c:v>
                </c:pt>
                <c:pt idx="2">
                  <c:v>rimasta costante</c:v>
                </c:pt>
              </c:strCache>
            </c:strRef>
          </c:cat>
          <c:val>
            <c:numRef>
              <c:f>Sheet1!$B$180:$D$180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3-1609-406E-BC77-36A2515279B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25815800"/>
        <c:axId val="2106828760"/>
      </c:barChart>
      <c:catAx>
        <c:axId val="2125815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06828760"/>
        <c:crosses val="autoZero"/>
        <c:auto val="1"/>
        <c:lblAlgn val="ctr"/>
        <c:lblOffset val="100"/>
        <c:noMultiLvlLbl val="0"/>
      </c:catAx>
      <c:valAx>
        <c:axId val="21068287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crossAx val="212581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Foglio1!$B$82</c:f>
              <c:strCache>
                <c:ptCount val="1"/>
                <c:pt idx="0">
                  <c:v>Lavoratore/trice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Foglio1!$A$83:$A$87</c:f>
              <c:strCache>
                <c:ptCount val="5"/>
                <c:pt idx="0">
                  <c:v>Mi relaziono bene con i colleghi</c:v>
                </c:pt>
                <c:pt idx="1">
                  <c:v>Sono autonomo nella gestione delle mie attività</c:v>
                </c:pt>
                <c:pt idx="2">
                  <c:v>Sto rispettando gli obiettivi assegnati</c:v>
                </c:pt>
                <c:pt idx="3">
                  <c:v>Sto collaborando in modo efficace con il mio responsabile</c:v>
                </c:pt>
                <c:pt idx="4">
                  <c:v>Più fiducia tra me e il mio responsabile/team</c:v>
                </c:pt>
              </c:strCache>
            </c:strRef>
          </c:cat>
          <c:val>
            <c:numRef>
              <c:f>Foglio1!$B$83:$B$87</c:f>
              <c:numCache>
                <c:formatCode>0%</c:formatCode>
                <c:ptCount val="5"/>
                <c:pt idx="0">
                  <c:v>0.73</c:v>
                </c:pt>
                <c:pt idx="1">
                  <c:v>0.72</c:v>
                </c:pt>
                <c:pt idx="2">
                  <c:v>0.92</c:v>
                </c:pt>
                <c:pt idx="3">
                  <c:v>0.87</c:v>
                </c:pt>
                <c:pt idx="4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D0-476D-98F4-5D6E03B9D1D9}"/>
            </c:ext>
          </c:extLst>
        </c:ser>
        <c:ser>
          <c:idx val="1"/>
          <c:order val="1"/>
          <c:tx>
            <c:strRef>
              <c:f>Foglio1!$C$82</c:f>
              <c:strCache>
                <c:ptCount val="1"/>
                <c:pt idx="0">
                  <c:v>Dirigenti/P.O.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Foglio1!$A$83:$A$87</c:f>
              <c:strCache>
                <c:ptCount val="5"/>
                <c:pt idx="0">
                  <c:v>Mi relaziono bene con i colleghi</c:v>
                </c:pt>
                <c:pt idx="1">
                  <c:v>Sono autonomo nella gestione delle mie attività</c:v>
                </c:pt>
                <c:pt idx="2">
                  <c:v>Sto rispettando gli obiettivi assegnati</c:v>
                </c:pt>
                <c:pt idx="3">
                  <c:v>Sto collaborando in modo efficace con il mio responsabile</c:v>
                </c:pt>
                <c:pt idx="4">
                  <c:v>Più fiducia tra me e il mio responsabile/team</c:v>
                </c:pt>
              </c:strCache>
            </c:strRef>
          </c:cat>
          <c:val>
            <c:numRef>
              <c:f>Foglio1!$C$83:$C$87</c:f>
              <c:numCache>
                <c:formatCode>0%</c:formatCode>
                <c:ptCount val="5"/>
                <c:pt idx="0">
                  <c:v>0.75</c:v>
                </c:pt>
                <c:pt idx="1">
                  <c:v>0.87</c:v>
                </c:pt>
                <c:pt idx="2">
                  <c:v>1</c:v>
                </c:pt>
                <c:pt idx="3">
                  <c:v>0.87</c:v>
                </c:pt>
                <c:pt idx="4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D0-476D-98F4-5D6E03B9D1D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685064"/>
        <c:axId val="2141688504"/>
      </c:barChart>
      <c:catAx>
        <c:axId val="2141685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688504"/>
        <c:crosses val="autoZero"/>
        <c:auto val="1"/>
        <c:lblAlgn val="ctr"/>
        <c:lblOffset val="100"/>
        <c:noMultiLvlLbl val="0"/>
      </c:catAx>
      <c:valAx>
        <c:axId val="21416885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141685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16738334418942"/>
          <c:y val="2.8559056906481955E-2"/>
          <c:w val="0.48185571626506069"/>
          <c:h val="0.846087171836322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Foglio1!$N$75</c:f>
              <c:strCache>
                <c:ptCount val="1"/>
                <c:pt idx="0">
                  <c:v>Lavoratore/trice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Foglio1!$M$76:$M$80</c:f>
              <c:strCache>
                <c:ptCount val="5"/>
                <c:pt idx="0">
                  <c:v>L’ambiente in cui mi trovo è adatto a lavorare</c:v>
                </c:pt>
                <c:pt idx="1">
                  <c:v>Sto soffrendo l’isolamento</c:v>
                </c:pt>
                <c:pt idx="2">
                  <c:v>Riesco a concentrarmi sul mio lavoro</c:v>
                </c:pt>
                <c:pt idx="3">
                  <c:v>Mi manca la routine dell’ufficio</c:v>
                </c:pt>
                <c:pt idx="4">
                  <c:v>È difficile gestire la sovrapposizione tempi/spazi di vita e di lavoro</c:v>
                </c:pt>
              </c:strCache>
            </c:strRef>
          </c:cat>
          <c:val>
            <c:numRef>
              <c:f>Foglio1!$N$76:$N$80</c:f>
              <c:numCache>
                <c:formatCode>0%</c:formatCode>
                <c:ptCount val="5"/>
                <c:pt idx="0">
                  <c:v>0.17</c:v>
                </c:pt>
                <c:pt idx="1">
                  <c:v>0.18</c:v>
                </c:pt>
                <c:pt idx="2">
                  <c:v>0.76</c:v>
                </c:pt>
                <c:pt idx="3">
                  <c:v>0.39</c:v>
                </c:pt>
                <c:pt idx="4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27-4394-B4C9-C7FAD2BD1006}"/>
            </c:ext>
          </c:extLst>
        </c:ser>
        <c:ser>
          <c:idx val="1"/>
          <c:order val="1"/>
          <c:tx>
            <c:strRef>
              <c:f>Foglio1!$O$75</c:f>
              <c:strCache>
                <c:ptCount val="1"/>
                <c:pt idx="0">
                  <c:v>Dirigenti/P.O.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Foglio1!$M$76:$M$80</c:f>
              <c:strCache>
                <c:ptCount val="5"/>
                <c:pt idx="0">
                  <c:v>L’ambiente in cui mi trovo è adatto a lavorare</c:v>
                </c:pt>
                <c:pt idx="1">
                  <c:v>Sto soffrendo l’isolamento</c:v>
                </c:pt>
                <c:pt idx="2">
                  <c:v>Riesco a concentrarmi sul mio lavoro</c:v>
                </c:pt>
                <c:pt idx="3">
                  <c:v>Mi manca la routine dell’ufficio</c:v>
                </c:pt>
                <c:pt idx="4">
                  <c:v>È difficile gestire la sovrapposizione tempi/spazi di vita e di lavoro</c:v>
                </c:pt>
              </c:strCache>
            </c:strRef>
          </c:cat>
          <c:val>
            <c:numRef>
              <c:f>Foglio1!$O$76:$O$80</c:f>
              <c:numCache>
                <c:formatCode>0%</c:formatCode>
                <c:ptCount val="5"/>
                <c:pt idx="0">
                  <c:v>0.75</c:v>
                </c:pt>
                <c:pt idx="1">
                  <c:v>0.25</c:v>
                </c:pt>
                <c:pt idx="2">
                  <c:v>0.67</c:v>
                </c:pt>
                <c:pt idx="3">
                  <c:v>0.41</c:v>
                </c:pt>
                <c:pt idx="4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27-4394-B4C9-C7FAD2BD100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736952"/>
        <c:axId val="2141740392"/>
      </c:barChart>
      <c:catAx>
        <c:axId val="2141736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740392"/>
        <c:crosses val="autoZero"/>
        <c:auto val="1"/>
        <c:lblAlgn val="ctr"/>
        <c:lblOffset val="100"/>
        <c:noMultiLvlLbl val="0"/>
      </c:catAx>
      <c:valAx>
        <c:axId val="214174039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141736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Foglio1!$B$88</c:f>
              <c:strCache>
                <c:ptCount val="1"/>
                <c:pt idx="0">
                  <c:v>Lavoratore/trice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Foglio1!$A$89:$A$91</c:f>
              <c:strCache>
                <c:ptCount val="3"/>
                <c:pt idx="0">
                  <c:v>Le dotazioni informatiche sono adeguate</c:v>
                </c:pt>
                <c:pt idx="1">
                  <c:v>Accedo agevolmente alla documentazione dell’amministrazione</c:v>
                </c:pt>
                <c:pt idx="2">
                  <c:v>Utilizzo efficacemente gli strumenti di videocall</c:v>
                </c:pt>
              </c:strCache>
            </c:strRef>
          </c:cat>
          <c:val>
            <c:numRef>
              <c:f>Foglio1!$B$89:$B$91</c:f>
              <c:numCache>
                <c:formatCode>0%</c:formatCode>
                <c:ptCount val="3"/>
                <c:pt idx="0">
                  <c:v>0.63</c:v>
                </c:pt>
                <c:pt idx="1">
                  <c:v>0.67</c:v>
                </c:pt>
                <c:pt idx="2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86-4845-ABF2-6FA6DB7A88B9}"/>
            </c:ext>
          </c:extLst>
        </c:ser>
        <c:ser>
          <c:idx val="1"/>
          <c:order val="1"/>
          <c:tx>
            <c:strRef>
              <c:f>Foglio1!$C$88</c:f>
              <c:strCache>
                <c:ptCount val="1"/>
                <c:pt idx="0">
                  <c:v>Dirigenti/P.O.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Foglio1!$A$89:$A$91</c:f>
              <c:strCache>
                <c:ptCount val="3"/>
                <c:pt idx="0">
                  <c:v>Le dotazioni informatiche sono adeguate</c:v>
                </c:pt>
                <c:pt idx="1">
                  <c:v>Accedo agevolmente alla documentazione dell’amministrazione</c:v>
                </c:pt>
                <c:pt idx="2">
                  <c:v>Utilizzo efficacemente gli strumenti di videocall</c:v>
                </c:pt>
              </c:strCache>
            </c:strRef>
          </c:cat>
          <c:val>
            <c:numRef>
              <c:f>Foglio1!$C$89:$C$91</c:f>
              <c:numCache>
                <c:formatCode>0%</c:formatCode>
                <c:ptCount val="3"/>
                <c:pt idx="0">
                  <c:v>0.67</c:v>
                </c:pt>
                <c:pt idx="1">
                  <c:v>0.83</c:v>
                </c:pt>
                <c:pt idx="2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86-4845-ABF2-6FA6DB7A88B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41789000"/>
        <c:axId val="2141792440"/>
      </c:barChart>
      <c:catAx>
        <c:axId val="2141789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792440"/>
        <c:crosses val="autoZero"/>
        <c:auto val="1"/>
        <c:lblAlgn val="ctr"/>
        <c:lblOffset val="100"/>
        <c:noMultiLvlLbl val="0"/>
      </c:catAx>
      <c:valAx>
        <c:axId val="214179244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141789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430153422954406"/>
          <c:y val="0.91602387966917465"/>
          <c:w val="0.36569856013739827"/>
          <c:h val="6.49367490598373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b="0"/>
              <a:t>Questa esperienza sta consentendo di: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Sheet1!$B$244:$F$244</c:f>
              <c:strCache>
                <c:ptCount val="5"/>
                <c:pt idx="0">
                  <c:v>essere più 
efficace nel comunicare</c:v>
                </c:pt>
                <c:pt idx="1">
                  <c:v>conoscere meglio
 i suoi collaboratori</c:v>
                </c:pt>
                <c:pt idx="2">
                  <c:v>utilizzare 
meglio la delega</c:v>
                </c:pt>
                <c:pt idx="3">
                  <c:v>dare più fiducia
 alle sue persone</c:v>
                </c:pt>
                <c:pt idx="4">
                  <c:v>cambiare il suo modo
 di essere manager</c:v>
                </c:pt>
              </c:strCache>
            </c:strRef>
          </c:cat>
          <c:val>
            <c:numRef>
              <c:f>Sheet1!$B$245:$F$245</c:f>
              <c:numCache>
                <c:formatCode>_-* #,##0_-;\-* #,##0_-;_-* "-"??_-;_-@_-</c:formatCode>
                <c:ptCount val="5"/>
                <c:pt idx="0">
                  <c:v>58</c:v>
                </c:pt>
                <c:pt idx="1">
                  <c:v>58</c:v>
                </c:pt>
                <c:pt idx="2">
                  <c:v>58</c:v>
                </c:pt>
                <c:pt idx="3">
                  <c:v>70</c:v>
                </c:pt>
                <c:pt idx="4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1B-4674-BDB7-7A2170AFC27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12652968"/>
        <c:axId val="2141591096"/>
      </c:barChart>
      <c:catAx>
        <c:axId val="2112652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1591096"/>
        <c:crosses val="autoZero"/>
        <c:auto val="1"/>
        <c:lblAlgn val="ctr"/>
        <c:lblOffset val="100"/>
        <c:noMultiLvlLbl val="0"/>
      </c:catAx>
      <c:valAx>
        <c:axId val="214159109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crossAx val="2112652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Sheet1!$A$214:$B$214</c:f>
              <c:strCache>
                <c:ptCount val="2"/>
                <c:pt idx="1">
                  <c:v>Centro</c:v>
                </c:pt>
              </c:strCache>
            </c:strRef>
          </c:tx>
          <c:spPr>
            <a:gradFill>
              <a:gsLst>
                <a:gs pos="0">
                  <a:schemeClr val="accent6">
                    <a:tint val="77000"/>
                  </a:schemeClr>
                </a:gs>
                <a:gs pos="100000">
                  <a:schemeClr val="accent6">
                    <a:tint val="77000"/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ABD03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5361-EF47-A257-8E55B9E2EEE2}"/>
              </c:ext>
            </c:extLst>
          </c:dPt>
          <c:dPt>
            <c:idx val="1"/>
            <c:invertIfNegative val="0"/>
            <c:bubble3D val="0"/>
            <c:spPr>
              <a:solidFill>
                <a:srgbClr val="ABD03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361-EF47-A257-8E55B9E2EEE2}"/>
              </c:ext>
            </c:extLst>
          </c:dPt>
          <c:dPt>
            <c:idx val="2"/>
            <c:invertIfNegative val="0"/>
            <c:bubble3D val="0"/>
            <c:spPr>
              <a:solidFill>
                <a:srgbClr val="ABD03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5361-EF47-A257-8E55B9E2EEE2}"/>
              </c:ext>
            </c:extLst>
          </c:dPt>
          <c:dPt>
            <c:idx val="3"/>
            <c:invertIfNegative val="0"/>
            <c:bubble3D val="0"/>
            <c:spPr>
              <a:solidFill>
                <a:srgbClr val="ABD03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361-EF47-A257-8E55B9E2EEE2}"/>
              </c:ext>
            </c:extLst>
          </c:dPt>
          <c:dPt>
            <c:idx val="4"/>
            <c:invertIfNegative val="0"/>
            <c:bubble3D val="0"/>
            <c:spPr>
              <a:solidFill>
                <a:srgbClr val="ABD037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5361-EF47-A257-8E55B9E2EEE2}"/>
              </c:ext>
            </c:extLst>
          </c:dPt>
          <c:dLbls>
            <c:dLbl>
              <c:idx val="2"/>
              <c:layout>
                <c:manualLayout>
                  <c:x val="1.6159384976352584E-3"/>
                  <c:y val="6.85440065629537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61-EF47-A257-8E55B9E2EEE2}"/>
                </c:ext>
              </c:extLst>
            </c:dLbl>
            <c:dLbl>
              <c:idx val="3"/>
              <c:layout>
                <c:manualLayout>
                  <c:x val="3.2318769952703985E-3"/>
                  <c:y val="8.48640081255617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61-EF47-A257-8E55B9E2EEE2}"/>
                </c:ext>
              </c:extLst>
            </c:dLbl>
            <c:dLbl>
              <c:idx val="4"/>
              <c:layout>
                <c:manualLayout>
                  <c:x val="-1.1850078756204232E-16"/>
                  <c:y val="8.16000078130400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361-EF47-A257-8E55B9E2EE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Sheet1!$C$212:$G$212</c:f>
              <c:strCache>
                <c:ptCount val="5"/>
                <c:pt idx="0">
                  <c:v>video call individuali</c:v>
                </c:pt>
                <c:pt idx="1">
                  <c:v>video call di Team</c:v>
                </c:pt>
                <c:pt idx="2">
                  <c:v>telefonate</c:v>
                </c:pt>
                <c:pt idx="3">
                  <c:v>mail</c:v>
                </c:pt>
                <c:pt idx="4">
                  <c:v>chat</c:v>
                </c:pt>
              </c:strCache>
            </c:strRef>
          </c:cat>
          <c:val>
            <c:numRef>
              <c:f>Sheet1!$C$214:$G$214</c:f>
              <c:numCache>
                <c:formatCode>0.00</c:formatCode>
                <c:ptCount val="5"/>
                <c:pt idx="0">
                  <c:v>28</c:v>
                </c:pt>
                <c:pt idx="1">
                  <c:v>18</c:v>
                </c:pt>
                <c:pt idx="2">
                  <c:v>86</c:v>
                </c:pt>
                <c:pt idx="3">
                  <c:v>71</c:v>
                </c:pt>
                <c:pt idx="4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98-438B-9C70-5B9613ABF98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142378840"/>
        <c:axId val="2142382312"/>
      </c:barChart>
      <c:catAx>
        <c:axId val="2142378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382312"/>
        <c:crosses val="autoZero"/>
        <c:auto val="1"/>
        <c:lblAlgn val="ctr"/>
        <c:lblOffset val="100"/>
        <c:noMultiLvlLbl val="0"/>
      </c:catAx>
      <c:valAx>
        <c:axId val="2142382312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2142378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663863756538872E-2"/>
          <c:y val="3.2996269083275305E-2"/>
          <c:w val="0.92140233827456319"/>
          <c:h val="0.781332685532564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Sheet1!$F$188</c:f>
              <c:strCache>
                <c:ptCount val="1"/>
                <c:pt idx="0">
                  <c:v>Dirigente/P.O.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Sheet1!$G$186:$I$187</c:f>
              <c:multiLvlStrCache>
                <c:ptCount val="3"/>
                <c:lvl>
                  <c:pt idx="0">
                    <c:v>In parte</c:v>
                  </c:pt>
                  <c:pt idx="1">
                    <c:v>No</c:v>
                  </c:pt>
                  <c:pt idx="2">
                    <c:v>Si</c:v>
                  </c:pt>
                </c:lvl>
                <c:lvl>
                  <c:pt idx="0">
                    <c:v>Ritiene che l'esperienza dell'emergenza sanitaria aiuterà  la sua amministrazione a introdurre/modificare/rinforzare il Lavoro Agile:</c:v>
                  </c:pt>
                </c:lvl>
              </c:multiLvlStrCache>
            </c:multiLvlStrRef>
          </c:cat>
          <c:val>
            <c:numRef>
              <c:f>Sheet1!$G$188:$I$188</c:f>
              <c:numCache>
                <c:formatCode>###0.0%</c:formatCode>
                <c:ptCount val="3"/>
                <c:pt idx="0">
                  <c:v>0.28999999999999998</c:v>
                </c:pt>
                <c:pt idx="1">
                  <c:v>0</c:v>
                </c:pt>
                <c:pt idx="2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4EB-8BC4-1B52DF5C3C79}"/>
            </c:ext>
          </c:extLst>
        </c:ser>
        <c:ser>
          <c:idx val="1"/>
          <c:order val="1"/>
          <c:tx>
            <c:strRef>
              <c:f>Sheet1!$F$189</c:f>
              <c:strCache>
                <c:ptCount val="1"/>
                <c:pt idx="0">
                  <c:v>Lavoratore/trice</c:v>
                </c:pt>
              </c:strCache>
            </c:strRef>
          </c:tx>
          <c:spPr>
            <a:solidFill>
              <a:srgbClr val="697AB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Sheet1!$G$186:$I$187</c:f>
              <c:multiLvlStrCache>
                <c:ptCount val="3"/>
                <c:lvl>
                  <c:pt idx="0">
                    <c:v>In parte</c:v>
                  </c:pt>
                  <c:pt idx="1">
                    <c:v>No</c:v>
                  </c:pt>
                  <c:pt idx="2">
                    <c:v>Si</c:v>
                  </c:pt>
                </c:lvl>
                <c:lvl>
                  <c:pt idx="0">
                    <c:v>Ritiene che l'esperienza dell'emergenza sanitaria aiuterà  la sua amministrazione a introdurre/modificare/rinforzare il Lavoro Agile:</c:v>
                  </c:pt>
                </c:lvl>
              </c:multiLvlStrCache>
            </c:multiLvlStrRef>
          </c:cat>
          <c:val>
            <c:numRef>
              <c:f>Sheet1!$G$189:$I$189</c:f>
              <c:numCache>
                <c:formatCode>###0.0%</c:formatCode>
                <c:ptCount val="3"/>
                <c:pt idx="0">
                  <c:v>0.26500000000000001</c:v>
                </c:pt>
                <c:pt idx="1">
                  <c:v>6.3E-2</c:v>
                </c:pt>
                <c:pt idx="2">
                  <c:v>0.67200000000000004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CA-44EB-8BC4-1B52DF5C3C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142621416"/>
        <c:axId val="2124417400"/>
      </c:barChart>
      <c:catAx>
        <c:axId val="2142621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4417400"/>
        <c:crosses val="autoZero"/>
        <c:auto val="1"/>
        <c:lblAlgn val="ctr"/>
        <c:lblOffset val="100"/>
        <c:noMultiLvlLbl val="0"/>
      </c:catAx>
      <c:valAx>
        <c:axId val="2124417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621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365018302538885"/>
          <c:y val="1.794201403990766E-2"/>
          <c:w val="0.49767622108407056"/>
          <c:h val="7.9151603056740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400" b="0" i="0" baseline="0" dirty="0">
                <a:effectLst/>
              </a:rPr>
              <a:t>Distinzione tra lavoratori e dirigenti</a:t>
            </a:r>
            <a:endParaRPr lang="it-IT" sz="1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61-490F-9395-4FCCE01BB8A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61-490F-9395-4FCCE01BB8A3}"/>
              </c:ext>
            </c:extLst>
          </c:dPt>
          <c:dLbls>
            <c:dLbl>
              <c:idx val="0"/>
              <c:layout>
                <c:manualLayout>
                  <c:x val="-0.11752399784211576"/>
                  <c:y val="-0.122297367066600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61-490F-9395-4FCCE01BB8A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8961-490F-9395-4FCCE01BB8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Sheet1!$B$22:$B$23</c:f>
              <c:strCache>
                <c:ptCount val="2"/>
                <c:pt idx="0">
                  <c:v>Lavoratore/trice</c:v>
                </c:pt>
                <c:pt idx="1">
                  <c:v> Dirigente/PO</c:v>
                </c:pt>
              </c:strCache>
            </c:strRef>
          </c:cat>
          <c:val>
            <c:numRef>
              <c:f>Sheet1!$C$22:$C$23</c:f>
              <c:numCache>
                <c:formatCode>0.0%</c:formatCode>
                <c:ptCount val="2"/>
                <c:pt idx="0">
                  <c:v>0.7021276595744681</c:v>
                </c:pt>
                <c:pt idx="1">
                  <c:v>0.2978723404255319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61-490F-9395-4FCCE01BB8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Età intervistati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18-35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Sheet1!$C$9</c:f>
              <c:numCache>
                <c:formatCode>0.0%</c:formatCode>
                <c:ptCount val="1"/>
                <c:pt idx="0">
                  <c:v>2.1276595744680851E-2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26-4AB7-8270-914D6DBF6E30}"/>
            </c:ext>
          </c:extLst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36-45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Sheet1!$C$10</c:f>
              <c:numCache>
                <c:formatCode>0.0%</c:formatCode>
                <c:ptCount val="1"/>
                <c:pt idx="0">
                  <c:v>0.15957446808510639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26-4AB7-8270-914D6DBF6E30}"/>
            </c:ext>
          </c:extLst>
        </c:ser>
        <c:ser>
          <c:idx val="2"/>
          <c:order val="2"/>
          <c:tx>
            <c:strRef>
              <c:f>Sheet1!$B$11</c:f>
              <c:strCache>
                <c:ptCount val="1"/>
                <c:pt idx="0">
                  <c:v>46-55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Sheet1!$C$11</c:f>
              <c:numCache>
                <c:formatCode>0.0%</c:formatCode>
                <c:ptCount val="1"/>
                <c:pt idx="0">
                  <c:v>0.14893617021276595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26-4AB7-8270-914D6DBF6E30}"/>
            </c:ext>
          </c:extLst>
        </c:ser>
        <c:ser>
          <c:idx val="3"/>
          <c:order val="3"/>
          <c:tx>
            <c:strRef>
              <c:f>Sheet1!$B$12</c:f>
              <c:strCache>
                <c:ptCount val="1"/>
                <c:pt idx="0">
                  <c:v>55 e oltre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Sheet1!$C$12</c:f>
              <c:numCache>
                <c:formatCode>0.0%</c:formatCode>
                <c:ptCount val="1"/>
                <c:pt idx="0">
                  <c:v>0.67021276595744683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26-4AB7-8270-914D6DBF6E3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7901359"/>
        <c:axId val="1317895119"/>
      </c:barChart>
      <c:catAx>
        <c:axId val="131790135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17895119"/>
        <c:crosses val="autoZero"/>
        <c:auto val="1"/>
        <c:lblAlgn val="ctr"/>
        <c:lblOffset val="100"/>
        <c:noMultiLvlLbl val="0"/>
      </c:catAx>
      <c:valAx>
        <c:axId val="1317895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17901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Sheet1!$A$39:$B$39</c:f>
              <c:strCache>
                <c:ptCount val="2"/>
                <c:pt idx="1">
                  <c:v>Donna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Sheet1!$C$39:$F$39</c:f>
              <c:numCache>
                <c:formatCode>0.0%</c:formatCode>
                <c:ptCount val="4"/>
                <c:pt idx="1">
                  <c:v>0.8</c:v>
                </c:pt>
                <c:pt idx="2">
                  <c:v>0.58333333333333337</c:v>
                </c:pt>
                <c:pt idx="3">
                  <c:v>0.57894736842105265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1-4E53-B726-DBBDEBEEA5DD}"/>
            </c:ext>
          </c:extLst>
        </c:ser>
        <c:ser>
          <c:idx val="1"/>
          <c:order val="1"/>
          <c:tx>
            <c:strRef>
              <c:f>Sheet1!$A$40:$B$40</c:f>
              <c:strCache>
                <c:ptCount val="2"/>
                <c:pt idx="1">
                  <c:v>Uomo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Sheet1!$C$40:$F$40</c:f>
              <c:numCache>
                <c:formatCode>0.0%</c:formatCode>
                <c:ptCount val="4"/>
                <c:pt idx="1">
                  <c:v>0.2</c:v>
                </c:pt>
                <c:pt idx="2">
                  <c:v>0.41666666666666669</c:v>
                </c:pt>
                <c:pt idx="3">
                  <c:v>0.42105263157894735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1-4E53-B726-DBBDEBEEA5D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9085944"/>
        <c:axId val="2124254952"/>
      </c:barChart>
      <c:catAx>
        <c:axId val="2129085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4254952"/>
        <c:crosses val="autoZero"/>
        <c:auto val="1"/>
        <c:lblAlgn val="ctr"/>
        <c:lblOffset val="100"/>
        <c:noMultiLvlLbl val="0"/>
      </c:catAx>
      <c:valAx>
        <c:axId val="21242549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129085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Sheet1!$A$39:$B$39</c:f>
              <c:strCache>
                <c:ptCount val="2"/>
                <c:pt idx="1">
                  <c:v>Lavoratore/trice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Sheet1!$C$39:$F$39</c:f>
              <c:numCache>
                <c:formatCode>0.0%</c:formatCode>
                <c:ptCount val="4"/>
                <c:pt idx="1">
                  <c:v>0.6</c:v>
                </c:pt>
                <c:pt idx="2">
                  <c:v>0.58333333333333337</c:v>
                </c:pt>
                <c:pt idx="3">
                  <c:v>0.73684210526315785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1-4E53-B726-DBBDEBEEA5DD}"/>
            </c:ext>
          </c:extLst>
        </c:ser>
        <c:ser>
          <c:idx val="1"/>
          <c:order val="1"/>
          <c:tx>
            <c:strRef>
              <c:f>Sheet1!$A$40:$B$40</c:f>
              <c:strCache>
                <c:ptCount val="2"/>
                <c:pt idx="1">
                  <c:v>Dirigente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Sheet1!$C$40:$F$40</c:f>
              <c:numCache>
                <c:formatCode>0.0%</c:formatCode>
                <c:ptCount val="4"/>
                <c:pt idx="1">
                  <c:v>0.4</c:v>
                </c:pt>
                <c:pt idx="2">
                  <c:v>0.41666666666666669</c:v>
                </c:pt>
                <c:pt idx="3">
                  <c:v>0.26315789473684209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1-4E53-B726-DBBDEBEEA5D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9085944"/>
        <c:axId val="2124254952"/>
      </c:barChart>
      <c:catAx>
        <c:axId val="2129085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4254952"/>
        <c:crosses val="autoZero"/>
        <c:auto val="1"/>
        <c:lblAlgn val="l"/>
        <c:lblOffset val="100"/>
        <c:noMultiLvlLbl val="0"/>
      </c:catAx>
      <c:valAx>
        <c:axId val="21242549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129085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Sheet1!$A$39:$B$39</c:f>
              <c:strCache>
                <c:ptCount val="2"/>
                <c:pt idx="1">
                  <c:v>18-35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Sheet1!$C$39:$F$39</c:f>
              <c:numCache>
                <c:formatCode>0.0%</c:formatCode>
                <c:ptCount val="4"/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1-4E53-B726-DBBDEBEEA5DD}"/>
            </c:ext>
          </c:extLst>
        </c:ser>
        <c:ser>
          <c:idx val="1"/>
          <c:order val="1"/>
          <c:tx>
            <c:strRef>
              <c:f>Sheet1!$A$40:$B$40</c:f>
              <c:strCache>
                <c:ptCount val="2"/>
                <c:pt idx="1">
                  <c:v>36-45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Sheet1!$C$40:$F$40</c:f>
              <c:numCache>
                <c:formatCode>0.0%</c:formatCode>
                <c:ptCount val="4"/>
                <c:pt idx="1">
                  <c:v>0.4</c:v>
                </c:pt>
                <c:pt idx="2">
                  <c:v>8.3333333333333329E-2</c:v>
                </c:pt>
                <c:pt idx="3">
                  <c:v>0.10526315789473684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1-4E53-B726-DBBDEBEEA5DD}"/>
            </c:ext>
          </c:extLst>
        </c:ser>
        <c:ser>
          <c:idx val="2"/>
          <c:order val="2"/>
          <c:tx>
            <c:strRef>
              <c:f>Sheet1!$A$41:$B$41</c:f>
              <c:strCache>
                <c:ptCount val="2"/>
                <c:pt idx="1">
                  <c:v>46-55</c:v>
                </c:pt>
              </c:strCache>
            </c:strRef>
          </c:tx>
          <c:spPr>
            <a:solidFill>
              <a:srgbClr val="3C466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Sheet1!$C$41:$F$41</c:f>
              <c:numCache>
                <c:formatCode>0.0%</c:formatCode>
                <c:ptCount val="4"/>
                <c:pt idx="1">
                  <c:v>0.4</c:v>
                </c:pt>
                <c:pt idx="2">
                  <c:v>0.25</c:v>
                </c:pt>
                <c:pt idx="3">
                  <c:v>0.10526315789473684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76-4020-8C68-99E62772241A}"/>
            </c:ext>
          </c:extLst>
        </c:ser>
        <c:ser>
          <c:idx val="3"/>
          <c:order val="3"/>
          <c:tx>
            <c:strRef>
              <c:f>Sheet1!$A$42:$B$42</c:f>
              <c:strCache>
                <c:ptCount val="2"/>
                <c:pt idx="1">
                  <c:v>55 e oltre</c:v>
                </c:pt>
              </c:strCache>
            </c:strRef>
          </c:tx>
          <c:spPr>
            <a:solidFill>
              <a:srgbClr val="ABD03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Sheet1!$C$37:$F$38</c:f>
              <c:strCache>
                <c:ptCount val="4"/>
                <c:pt idx="1">
                  <c:v>Lavoro di cura per figli minorenni</c:v>
                </c:pt>
                <c:pt idx="2">
                  <c:v>Lavoro di cura per anziani</c:v>
                </c:pt>
                <c:pt idx="3">
                  <c:v>Esigenze di salute personali o relative a familiari stretti</c:v>
                </c:pt>
              </c:strCache>
            </c:strRef>
          </c:cat>
          <c:val>
            <c:numRef>
              <c:f>Sheet1!$C$42:$F$42</c:f>
              <c:numCache>
                <c:formatCode>0.0%</c:formatCode>
                <c:ptCount val="4"/>
                <c:pt idx="1">
                  <c:v>0.2</c:v>
                </c:pt>
                <c:pt idx="2">
                  <c:v>0.66666666666666663</c:v>
                </c:pt>
                <c:pt idx="3">
                  <c:v>0.78947368421052633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76-4020-8C68-99E6277224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29085944"/>
        <c:axId val="2124254952"/>
      </c:barChart>
      <c:catAx>
        <c:axId val="2129085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4254952"/>
        <c:crosses val="autoZero"/>
        <c:auto val="1"/>
        <c:lblAlgn val="l"/>
        <c:lblOffset val="100"/>
        <c:noMultiLvlLbl val="0"/>
      </c:catAx>
      <c:valAx>
        <c:axId val="21242549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2129085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it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33-49C4-8431-B993E56C791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33-49C4-8431-B993E56C791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A33-49C4-8431-B993E56C791D}"/>
              </c:ext>
            </c:extLst>
          </c:dPt>
          <c:dLbls>
            <c:dLbl>
              <c:idx val="0"/>
              <c:layout>
                <c:manualLayout>
                  <c:x val="9.8588630013949907E-2"/>
                  <c:y val="-2.76270845016927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78774825380387"/>
                      <c:h val="0.226461212355625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A33-49C4-8431-B993E56C791D}"/>
                </c:ext>
              </c:extLst>
            </c:dLbl>
            <c:dLbl>
              <c:idx val="1"/>
              <c:layout>
                <c:manualLayout>
                  <c:x val="0.12799796216172016"/>
                  <c:y val="2.62178582517682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07403592093553"/>
                      <c:h val="0.19883391031612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BA33-49C4-8431-B993E56C791D}"/>
                </c:ext>
              </c:extLst>
            </c:dLbl>
            <c:dLbl>
              <c:idx val="2"/>
              <c:layout>
                <c:manualLayout>
                  <c:x val="-0.10844749301534493"/>
                  <c:y val="-1.6576381223702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929985511870355"/>
                      <c:h val="0.231986672763526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A33-49C4-8431-B993E56C79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Sheet1!$F$45:$F$47</c:f>
              <c:strCache>
                <c:ptCount val="3"/>
                <c:pt idx="0">
                  <c:v>fino a 30 minuti</c:v>
                </c:pt>
                <c:pt idx="1">
                  <c:v>da 30 min. a 1 ora</c:v>
                </c:pt>
                <c:pt idx="2">
                  <c:v>oltre 1 ora</c:v>
                </c:pt>
              </c:strCache>
            </c:strRef>
          </c:cat>
          <c:val>
            <c:numRef>
              <c:f>Sheet1!$G$45:$G$47</c:f>
              <c:numCache>
                <c:formatCode>0.0%</c:formatCode>
                <c:ptCount val="3"/>
                <c:pt idx="0">
                  <c:v>0.28723404255319152</c:v>
                </c:pt>
                <c:pt idx="1">
                  <c:v>0.28723404255319152</c:v>
                </c:pt>
                <c:pt idx="2">
                  <c:v>0.42553191489361702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A33-49C4-8431-B993E56C79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00-4711-BF86-E82CB514718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D00-4711-BF86-E82CB514718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D00-4711-BF86-E82CB51471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Sheet1!$B$16:$B$18</c:f>
              <c:strCache>
                <c:ptCount val="3"/>
                <c:pt idx="0">
                  <c:v>fino a 40 km</c:v>
                </c:pt>
                <c:pt idx="1">
                  <c:v>da 41 a 100 km</c:v>
                </c:pt>
                <c:pt idx="2">
                  <c:v>oltre 100 km</c:v>
                </c:pt>
              </c:strCache>
            </c:strRef>
          </c:cat>
          <c:val>
            <c:numRef>
              <c:f>Sheet1!$C$16:$C$18</c:f>
              <c:numCache>
                <c:formatCode>0.0%</c:formatCode>
                <c:ptCount val="3"/>
                <c:pt idx="0">
                  <c:v>0.56382978723404253</c:v>
                </c:pt>
                <c:pt idx="1">
                  <c:v>0.19148936170212766</c:v>
                </c:pt>
                <c:pt idx="2">
                  <c:v>0.24468085106382978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00-4711-BF86-E82CB514718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8T11:07:41.215" idx="1">
    <p:pos x="5607" y="-58"/>
    <p:text>PER ELISABETTA: sarebbe bello avere un set di icone che non cambiano e che mettano subito a contronto la singola PA con il campione nazionale su genere, età e profilo</p:text>
    <p:extLst>
      <p:ext uri="{C676402C-5697-4E1C-873F-D02D1690AC5C}">
        <p15:threadingInfo xmlns:p15="http://schemas.microsoft.com/office/powerpoint/2012/main" timeZoneBias="-120"/>
      </p:ext>
    </p:extLst>
  </p:cm>
</p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0.62208</cdr:x>
      <cdr:y>0</cdr:y>
    </cdr:from>
    <cdr:to>
      <cdr:x>0.64466</cdr:x>
      <cdr:y>0.07594</cdr:y>
    </cdr:to>
    <cdr:sp macro="" textlink="">
      <cdr:nvSpPr>
        <cdr:cNvPr id="2" name="Rettangolo 1"/>
        <cdr:cNvSpPr/>
      </cdr:nvSpPr>
      <cdr:spPr>
        <a:xfrm xmlns:a="http://schemas.openxmlformats.org/drawingml/2006/main">
          <a:off x="5087936" y="0"/>
          <a:ext cx="184731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it-IT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t-IT" sz="1400" dirty="0">
            <a:solidFill>
              <a:srgbClr val="697AB6"/>
            </a:solidFill>
            <a:latin typeface="Circular Pro" panose="020B0604020101020102" pitchFamily="34" charset="77"/>
            <a:cs typeface="Circular Pro" panose="020B0604020101020102" pitchFamily="34" charset="77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E37E04D-BD39-4EA6-BE89-A5D5492C6F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3DB11B4-1FE6-4B87-B4FD-4B75B00ABAA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62269-196C-402B-BE6D-5DA5DAB19446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2CCDB8AF-870A-494E-A9F0-057FDD63B9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7CDB1F14-A955-4657-9FFB-00AF0201AD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E7CEFC2-F282-4B43-9CCD-C5B3AC9FFA7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93B0EA-FC9F-4C07-9E8F-43871FC528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9FD21-9411-4FCC-96E5-10BCD9807772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La spunta verde in caso di risposta affermativa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97D4-3788-408E-BC0A-1F21CE297137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8630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0771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IT" dirty="0"/>
              <a:t>lide da fare se c’è una rilevanza di confronto tra le dimensioni, altrimenti si può </a:t>
            </a:r>
            <a:r>
              <a:rPr lang="it-IT" dirty="0"/>
              <a:t>evitare</a:t>
            </a:r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25430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</a:t>
            </a:r>
            <a:r>
              <a:rPr lang="en-IT" dirty="0"/>
              <a:t>lide da fare se c’è una rilevanza di confronto tra le dimensioni, altrimenti si può </a:t>
            </a:r>
            <a:r>
              <a:rPr lang="it-IT" dirty="0"/>
              <a:t>evitare</a:t>
            </a:r>
            <a:endParaRPr lang="en-IT" dirty="0"/>
          </a:p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6011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</a:t>
            </a:r>
            <a:r>
              <a:rPr lang="en-IT" dirty="0"/>
              <a:t>lide da fare se c’è una rilevanza di confronto tra le dimensioni, altrimenti si può </a:t>
            </a:r>
            <a:r>
              <a:rPr lang="it-IT" dirty="0"/>
              <a:t>evitare</a:t>
            </a:r>
            <a:endParaRPr lang="en-IT" dirty="0"/>
          </a:p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3256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</a:t>
            </a:r>
            <a:r>
              <a:rPr lang="en-IT" dirty="0"/>
              <a:t>lide da fare se c’è una rilevanza di confronto tra le dimensioni, altrimenti si può </a:t>
            </a:r>
            <a:r>
              <a:rPr lang="it-IT" dirty="0"/>
              <a:t>evitare</a:t>
            </a:r>
            <a:endParaRPr lang="en-IT" dirty="0"/>
          </a:p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07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OPZIONALE</a:t>
            </a:r>
          </a:p>
          <a:p>
            <a:r>
              <a:rPr lang="it-IT" dirty="0"/>
              <a:t>Può esserci come non esserci, dipende se la PA aveva avviato la sperimentazione per COVID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97D4-3788-408E-BC0A-1F21CE297137}" type="slidenum">
              <a:rPr lang="it-IT" smtClean="0"/>
              <a:pPr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73908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T" dirty="0"/>
              <a:t>OPZIONALE, PER LE PA CHE HANNO UTILIZZATO IL TOOLKIT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6626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2906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>
                <a:sym typeface="Wingdings" pitchFamily="2" charset="2"/>
              </a:rPr>
              <a:t> PER ELISABETTA: ci aiuti a renderla più chiara ed </a:t>
            </a:r>
            <a:r>
              <a:rPr lang="it-IT" dirty="0" err="1">
                <a:sym typeface="Wingdings" pitchFamily="2" charset="2"/>
              </a:rPr>
              <a:t>effective</a:t>
            </a:r>
            <a:r>
              <a:rPr lang="it-IT" dirty="0">
                <a:sym typeface="Wingdings" pitchFamily="2" charset="2"/>
              </a:rPr>
              <a:t> graficamente? Vorremmo dare un’idea immediata di chi ha fatto il monitoraggio del toolkit e chi solo quello emergenziale, attraverso i principali KPI (es: tot dipendenti, quanti </a:t>
            </a:r>
            <a:r>
              <a:rPr lang="it-IT" dirty="0" err="1">
                <a:sym typeface="Wingdings" pitchFamily="2" charset="2"/>
              </a:rPr>
              <a:t>sw</a:t>
            </a:r>
            <a:r>
              <a:rPr lang="it-IT" dirty="0">
                <a:sym typeface="Wingdings" pitchFamily="2" charset="2"/>
              </a:rPr>
              <a:t> </a:t>
            </a:r>
            <a:r>
              <a:rPr lang="it-IT" dirty="0" err="1">
                <a:sym typeface="Wingdings" pitchFamily="2" charset="2"/>
              </a:rPr>
              <a:t>pre</a:t>
            </a:r>
            <a:r>
              <a:rPr lang="it-IT" dirty="0">
                <a:sym typeface="Wingdings" pitchFamily="2" charset="2"/>
              </a:rPr>
              <a:t> </a:t>
            </a:r>
            <a:r>
              <a:rPr lang="it-IT" dirty="0" err="1">
                <a:sym typeface="Wingdings" pitchFamily="2" charset="2"/>
              </a:rPr>
              <a:t>covid</a:t>
            </a:r>
            <a:r>
              <a:rPr lang="it-IT" dirty="0">
                <a:sym typeface="Wingdings" pitchFamily="2" charset="2"/>
              </a:rPr>
              <a:t> e durante </a:t>
            </a:r>
            <a:r>
              <a:rPr lang="it-IT" dirty="0" err="1">
                <a:sym typeface="Wingdings" pitchFamily="2" charset="2"/>
              </a:rPr>
              <a:t>covid</a:t>
            </a:r>
            <a:r>
              <a:rPr lang="it-IT" dirty="0">
                <a:sym typeface="Wingdings" pitchFamily="2" charset="2"/>
              </a:rPr>
              <a:t>, distribuzione di genere, LIVELLO)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1497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Confronto tra risultati del monitoraggio di progetto e quello emergenziale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7732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Risultati del monitoraggio di progetto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8728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>
                <a:sym typeface="Wingdings" pitchFamily="2" charset="2"/>
              </a:rPr>
              <a:t>==&gt; QUESTA SCHEDA VUOLE DARE IL CAROTAGGIO DELLE INFORMAZIONI RECEPITE IN FASE PRIOGETTUALE (PER CHI HA LE EVIDENZE DELLA SCHEDA INDICATORI)</a:t>
            </a:r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533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Risultati del monitoraggio di progetto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9FD21-9411-4FCC-96E5-10BCD9807772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061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666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6267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81075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2560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92E1CD6-6C33-4B4C-8AE6-D41A1AB887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2804"/>
            <a:ext cx="9144000" cy="574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62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DF9ED8-FA94-AE4C-A993-4C598D84F0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3F8C9AB-BD74-264B-86F0-693769C1A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CEE658-F0C2-D84A-B074-C7F3A091B1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BFE59B-862D-F342-A628-0AA9D839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40A5347-4900-2842-A812-DF35F94DD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031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1EA049D-EC74-E44B-A0E7-4195C4A8E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6DD0587-1DBC-A945-8BDF-1E62A9B341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4705B6F-4C92-9648-A9C6-4D54CFDB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830611-5C3B-5A48-B081-FFFFC029C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252C4D-B89D-E945-A108-E62A5F1FE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9073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79BD97-3D9A-4A43-A61B-5DBAB7227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BD61E71-432D-2249-B9AA-9AC1DB1E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980C543-289E-184B-A4D2-19F479DD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1499E85-10DE-8740-A783-B00D133E0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8A782CA-BAA3-2741-B021-5D86B17D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1264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55D264-5136-6C4A-A0AA-15E920521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EC3AB2D-3E18-8E47-975B-718F3E0E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14E333E-82EB-764E-A894-627F374AFB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2ACAF3C-1E21-7844-A4FE-7C8FFDD08B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89A50BB-423E-B74D-9E7F-A0D04256A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EEDC059-E731-924E-909C-466D30145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0013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AD905A9-4A24-3948-ABF5-CACA081B8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B26AEF6-8D10-1741-B940-C9D2ED924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DA91DEE-10BD-034A-A27F-D99700B4C4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0CA0DE6-A9BF-EA40-B930-C73E4F570E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D60D3C5-A674-904E-B799-234328E707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3DD1B4E-0DDD-8E47-A180-A312A02539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77DA9F8-5F38-0644-B1E8-158CEA2DE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83454CB-5883-3941-A3BC-C135BF880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933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4B0478-C88A-F24A-88BE-6FCB6C2F5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6E9F7F-B5DB-7349-9E9A-20E3C38968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5C92CA4-8AC4-294C-AEF3-F4624C4C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E3ED826-84DC-5245-90A7-13424432B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1843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3652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0299485-186B-7C4A-A6EA-F7B3913E7B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69EC72D-ACFF-5C46-8155-0FF6B3CF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A470699-D771-1348-99D6-D1912387F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9308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4C356E-521A-DE41-8E59-4F6C9BE25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4321F4E-8883-8A45-90CD-A20ED3B59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EDEBA2A-0B65-7D4A-BA52-B13DA9DA9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CD4221-BC97-9245-AE90-8DE88AB160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13F3583-229D-8F4E-A643-094B6700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B17BECB-7DEE-7746-98B4-82122680C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0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9E65DA-CA64-B440-8DD5-51AB4D26D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9DEEFBB-7748-0D4B-8AB1-52AD8B8959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95B7982-8708-964D-A69E-D8DD41CE2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B5D9142-2E48-4547-B5D1-0370D6419A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90A0046-03ED-2B49-950E-E3E013630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725AD9A-69EA-DD4D-ACC4-2EC2D1B34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7144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EC9688D-C0BD-7344-9D13-DC41926D4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0D02DDB-0580-0F49-96DF-F7DB56BF4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732C24-1AA1-7145-9CA7-B69DFD92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72EB98-BBFD-274D-BCB9-0188DBA06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161120-9A0C-D94B-8C79-6D1AD9646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58022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0431D71-4063-9645-9EA9-A8005DDB6E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1639705-C076-0E4C-BFFC-1578ACA5A6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9BA512-29AB-1E4E-AAF5-014682434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BD58BCCF-FE86-D24C-9EC8-FDAFD8EA2E75}" type="datetimeFigureOut">
              <a:rPr lang="it-IT" smtClean="0"/>
              <a:t>08/06/2020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215FA59-FDA6-BD43-BBD3-9D0E51940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16CD1BB-437F-064E-9D4D-E3F8E9056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4486BBF-0085-0543-B152-71C62B4A8B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182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344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951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7202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164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5616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0B91498-8A99-C44C-A8F7-491279C0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9E8248A-8C36-A140-8C0C-FD75BDAEA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180C5FE-BD47-D44B-8961-A2F01A77A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493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989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9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FDE5B-87AC-C543-85AA-3FA063936721}" type="datetimeFigureOut">
              <a:rPr lang="it-IT" smtClean="0"/>
              <a:pPr/>
              <a:t>08/06/2020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1E4D0-5C94-5A41-AEAE-74B7314CF5E5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6967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14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27.png"/><Relationship Id="rId7" Type="http://schemas.openxmlformats.org/officeDocument/2006/relationships/chart" Target="../charts/chart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chart" Target="../charts/chart5.xml"/><Relationship Id="rId7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http://www.pariopportunita.gov.it/" TargetMode="External"/><Relationship Id="rId7" Type="http://schemas.openxmlformats.org/officeDocument/2006/relationships/image" Target="../media/image36.png"/><Relationship Id="rId2" Type="http://schemas.openxmlformats.org/officeDocument/2006/relationships/hyperlink" Target="mailto:Europa.po@governo.it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mailto:giornatelavoroagiledpo@governo.it" TargetMode="External"/><Relationship Id="rId11" Type="http://schemas.openxmlformats.org/officeDocument/2006/relationships/image" Target="../media/image40.png"/><Relationship Id="rId5" Type="http://schemas.openxmlformats.org/officeDocument/2006/relationships/hyperlink" Target="mailto:lavoroagiledpo@governo.it" TargetMode="External"/><Relationship Id="rId10" Type="http://schemas.openxmlformats.org/officeDocument/2006/relationships/image" Target="../media/image39.emf"/><Relationship Id="rId4" Type="http://schemas.openxmlformats.org/officeDocument/2006/relationships/hyperlink" Target="http://www.amministrazioneagile.it/" TargetMode="External"/><Relationship Id="rId9" Type="http://schemas.openxmlformats.org/officeDocument/2006/relationships/image" Target="../media/image3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29684B6-F3B2-4EFD-812A-9C815337ED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61" t="15753" r="13077" b="19324"/>
          <a:stretch/>
        </p:blipFill>
        <p:spPr>
          <a:xfrm>
            <a:off x="3545371" y="1802822"/>
            <a:ext cx="1691441" cy="1474771"/>
          </a:xfrm>
          <a:prstGeom prst="rect">
            <a:avLst/>
          </a:prstGeom>
          <a:blipFill>
            <a:blip r:embed="rId3">
              <a:alphaModFix amt="95000"/>
            </a:blip>
            <a:tile tx="0" ty="0" sx="100000" sy="100000" flip="none" algn="tl"/>
          </a:blipFill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1EBB306-C5AD-423B-8A63-9D442BC283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048" r="4617"/>
          <a:stretch/>
        </p:blipFill>
        <p:spPr>
          <a:xfrm>
            <a:off x="2209099" y="5558358"/>
            <a:ext cx="4695737" cy="65976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7F1B80C-38CD-9D4C-A420-AFB7511591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321"/>
          <a:stretch/>
        </p:blipFill>
        <p:spPr>
          <a:xfrm>
            <a:off x="866898" y="760503"/>
            <a:ext cx="7858687" cy="890912"/>
          </a:xfrm>
          <a:prstGeom prst="rect">
            <a:avLst/>
          </a:prstGeom>
        </p:spPr>
      </p:pic>
      <p:sp>
        <p:nvSpPr>
          <p:cNvPr id="4" name="Documento 3">
            <a:extLst>
              <a:ext uri="{FF2B5EF4-FFF2-40B4-BE49-F238E27FC236}">
                <a16:creationId xmlns:a16="http://schemas.microsoft.com/office/drawing/2014/main" id="{D4B9A634-7E4C-F842-A36C-D343504FCB58}"/>
              </a:ext>
            </a:extLst>
          </p:cNvPr>
          <p:cNvSpPr/>
          <p:nvPr/>
        </p:nvSpPr>
        <p:spPr>
          <a:xfrm rot="10800000">
            <a:off x="0" y="3463943"/>
            <a:ext cx="9144000" cy="1499190"/>
          </a:xfrm>
          <a:prstGeom prst="flowChartDocument">
            <a:avLst/>
          </a:prstGeom>
          <a:solidFill>
            <a:srgbClr val="ABD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Documento 7">
            <a:extLst>
              <a:ext uri="{FF2B5EF4-FFF2-40B4-BE49-F238E27FC236}">
                <a16:creationId xmlns:a16="http://schemas.microsoft.com/office/drawing/2014/main" id="{0A5B978D-7684-9141-9505-FE60BD404660}"/>
              </a:ext>
            </a:extLst>
          </p:cNvPr>
          <p:cNvSpPr/>
          <p:nvPr/>
        </p:nvSpPr>
        <p:spPr>
          <a:xfrm>
            <a:off x="0" y="3928888"/>
            <a:ext cx="9144000" cy="1499190"/>
          </a:xfrm>
          <a:prstGeom prst="flowChartDocument">
            <a:avLst/>
          </a:prstGeom>
          <a:solidFill>
            <a:srgbClr val="697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0" y="3798608"/>
            <a:ext cx="9144000" cy="147807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it-IT" b="1" dirty="0">
                <a:solidFill>
                  <a:schemeClr val="bg1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Consiglio Regionale della Puglia</a:t>
            </a:r>
          </a:p>
          <a:p>
            <a:pPr>
              <a:lnSpc>
                <a:spcPts val="1900"/>
              </a:lnSpc>
              <a:spcBef>
                <a:spcPts val="0"/>
              </a:spcBef>
            </a:pPr>
            <a:r>
              <a:rPr lang="it-IT" sz="3200" dirty="0">
                <a:solidFill>
                  <a:schemeClr val="bg1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Report di monitoraggio</a:t>
            </a:r>
            <a:endParaRPr lang="it-IT" sz="2400" dirty="0">
              <a:solidFill>
                <a:schemeClr val="bg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601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1C254489-1CC5-475A-8E8F-8547E27295DF}"/>
              </a:ext>
            </a:extLst>
          </p:cNvPr>
          <p:cNvSpPr/>
          <p:nvPr/>
        </p:nvSpPr>
        <p:spPr>
          <a:xfrm>
            <a:off x="3416875" y="4083985"/>
            <a:ext cx="2310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 Book" panose="020B0604020101020102" pitchFamily="34" charset="77"/>
                <a:ea typeface="Roboto Cn" pitchFamily="2" charset="0"/>
                <a:cs typeface="Circular Pro Book" panose="020B0604020101020102" pitchFamily="34" charset="77"/>
              </a:rPr>
              <a:t>Modalità di somministrazione:</a:t>
            </a:r>
          </a:p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 Book" panose="020B0604020101020102" pitchFamily="34" charset="77"/>
                <a:ea typeface="Roboto Cn" pitchFamily="2" charset="0"/>
                <a:cs typeface="Circular Pro Book" panose="020B0604020101020102" pitchFamily="34" charset="77"/>
              </a:rPr>
              <a:t>In cartaceo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633F123E-A41F-47EB-9459-781BF709FF20}"/>
              </a:ext>
            </a:extLst>
          </p:cNvPr>
          <p:cNvSpPr/>
          <p:nvPr/>
        </p:nvSpPr>
        <p:spPr>
          <a:xfrm>
            <a:off x="228361" y="4056849"/>
            <a:ext cx="23687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 Book" panose="020B0604020101020102" pitchFamily="34" charset="77"/>
                <a:ea typeface="Roboto Cn" pitchFamily="2" charset="0"/>
                <a:cs typeface="Circular Pro Book" panose="020B0604020101020102" pitchFamily="34" charset="77"/>
              </a:rPr>
              <a:t>Data di somministrazione:</a:t>
            </a:r>
          </a:p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 Book" panose="020B0604020101020102" pitchFamily="34" charset="77"/>
                <a:ea typeface="Roboto Cn" pitchFamily="2" charset="0"/>
                <a:cs typeface="Circular Pro Book" panose="020B0604020101020102" pitchFamily="34" charset="77"/>
              </a:rPr>
              <a:t>Gennaio 2020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BBBEEE2-D12D-44ED-ADB8-F005833114F0}"/>
              </a:ext>
            </a:extLst>
          </p:cNvPr>
          <p:cNvSpPr/>
          <p:nvPr/>
        </p:nvSpPr>
        <p:spPr>
          <a:xfrm>
            <a:off x="6368340" y="4074893"/>
            <a:ext cx="2204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 Book" panose="020B0604020101020102" pitchFamily="34" charset="77"/>
                <a:ea typeface="Roboto Cn" pitchFamily="2" charset="0"/>
                <a:cs typeface="Circular Pro Book" panose="020B0604020101020102" pitchFamily="34" charset="77"/>
              </a:rPr>
              <a:t>17 lavoratori  interessati</a:t>
            </a:r>
          </a:p>
        </p:txBody>
      </p:sp>
      <p:pic>
        <p:nvPicPr>
          <p:cNvPr id="3076" name="Picture 4" descr="Risultato immagine per calendario">
            <a:extLst>
              <a:ext uri="{FF2B5EF4-FFF2-40B4-BE49-F238E27FC236}">
                <a16:creationId xmlns:a16="http://schemas.microsoft.com/office/drawing/2014/main" id="{54957E68-7BF7-48D2-8A52-C64311F1C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79" y="2054512"/>
            <a:ext cx="1980000" cy="1457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8" name="Picture 6" descr="Risultato immagine per scheda">
            <a:extLst>
              <a:ext uri="{FF2B5EF4-FFF2-40B4-BE49-F238E27FC236}">
                <a16:creationId xmlns:a16="http://schemas.microsoft.com/office/drawing/2014/main" id="{D428EDA2-FEE4-46A5-A0AE-0C808D110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907" y="2025678"/>
            <a:ext cx="1980000" cy="13851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931F928-7BBC-4E7A-84A7-AC284A0D2B85}"/>
              </a:ext>
            </a:extLst>
          </p:cNvPr>
          <p:cNvSpPr txBox="1"/>
          <p:nvPr/>
        </p:nvSpPr>
        <p:spPr>
          <a:xfrm>
            <a:off x="1978058" y="5752571"/>
            <a:ext cx="4883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ABD037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Lavoratori rispondenti: n. 17</a:t>
            </a:r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104" name="Picture 8" descr="Risultato immagine per lavoratori">
            <a:extLst>
              <a:ext uri="{FF2B5EF4-FFF2-40B4-BE49-F238E27FC236}">
                <a16:creationId xmlns:a16="http://schemas.microsoft.com/office/drawing/2014/main" id="{9B80F1BB-0B5B-45AD-A219-112B2291F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230" y="1998322"/>
            <a:ext cx="1980000" cy="1391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6" y="808823"/>
            <a:ext cx="8299584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lavoratori – PRE COVID </a:t>
            </a:r>
          </a:p>
        </p:txBody>
      </p:sp>
    </p:spTree>
    <p:extLst>
      <p:ext uri="{BB962C8B-B14F-4D97-AF65-F5344CB8AC3E}">
        <p14:creationId xmlns:p14="http://schemas.microsoft.com/office/powerpoint/2010/main" val="142314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3076" name="Picture 4" descr="Risultato immagine per calendario">
            <a:extLst>
              <a:ext uri="{FF2B5EF4-FFF2-40B4-BE49-F238E27FC236}">
                <a16:creationId xmlns:a16="http://schemas.microsoft.com/office/drawing/2014/main" id="{54957E68-7BF7-48D2-8A52-C64311F1C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93" y="2433681"/>
            <a:ext cx="3195212" cy="1990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3617FE5C-8B95-4C80-8471-5CF9AF2467C1}"/>
              </a:ext>
            </a:extLst>
          </p:cNvPr>
          <p:cNvSpPr/>
          <p:nvPr/>
        </p:nvSpPr>
        <p:spPr>
          <a:xfrm>
            <a:off x="835840" y="5023407"/>
            <a:ext cx="7274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" panose="020B0604020101020102" pitchFamily="34" charset="77"/>
                <a:ea typeface="Roboto Cn" pitchFamily="2" charset="0"/>
                <a:cs typeface="Circular Pro" panose="020B0604020101020102" pitchFamily="34" charset="77"/>
              </a:rPr>
              <a:t>Data di realizzazione:</a:t>
            </a:r>
          </a:p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" panose="020B0604020101020102" pitchFamily="34" charset="77"/>
                <a:ea typeface="Roboto Cn" pitchFamily="2" charset="0"/>
                <a:cs typeface="Circular Pro" panose="020B0604020101020102" pitchFamily="34" charset="77"/>
              </a:rPr>
              <a:t>Luglio 2019 con tutti i dirigenti</a:t>
            </a:r>
          </a:p>
          <a:p>
            <a:pPr algn="ctr">
              <a:buClr>
                <a:srgbClr val="F07E4B"/>
              </a:buClr>
            </a:pPr>
            <a:r>
              <a:rPr lang="it-IT" altLang="it-IT" b="1" dirty="0">
                <a:solidFill>
                  <a:srgbClr val="697AB6"/>
                </a:solidFill>
                <a:latin typeface="Circular Pro" panose="020B0604020101020102" pitchFamily="34" charset="77"/>
                <a:ea typeface="Roboto Cn" pitchFamily="2" charset="0"/>
                <a:cs typeface="Circular Pro" panose="020B0604020101020102" pitchFamily="34" charset="77"/>
              </a:rPr>
              <a:t>Febbraio 2020 coi lavoratori/lavoratrici agili</a:t>
            </a:r>
          </a:p>
        </p:txBody>
      </p:sp>
      <p:pic>
        <p:nvPicPr>
          <p:cNvPr id="7170" name="Picture 2" descr="Risultato immagine per tavola rotonda con moderatore">
            <a:extLst>
              <a:ext uri="{FF2B5EF4-FFF2-40B4-BE49-F238E27FC236}">
                <a16:creationId xmlns:a16="http://schemas.microsoft.com/office/drawing/2014/main" id="{BD0CF3EF-80B7-4B17-98DB-31A4D1341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433681"/>
            <a:ext cx="2929166" cy="1914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B8407FE8-6F44-9441-BB8C-B89FDEBA960A}"/>
              </a:ext>
            </a:extLst>
          </p:cNvPr>
          <p:cNvSpPr txBox="1">
            <a:spLocks/>
          </p:cNvSpPr>
          <p:nvPr/>
        </p:nvSpPr>
        <p:spPr>
          <a:xfrm>
            <a:off x="272916" y="808823"/>
            <a:ext cx="8299584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Focus group – PRE COVID</a:t>
            </a:r>
          </a:p>
        </p:txBody>
      </p:sp>
    </p:spTree>
    <p:extLst>
      <p:ext uri="{BB962C8B-B14F-4D97-AF65-F5344CB8AC3E}">
        <p14:creationId xmlns:p14="http://schemas.microsoft.com/office/powerpoint/2010/main" val="2839637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5185FBBC-9E1A-4401-9A07-6DBECB2E3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31" y="1093074"/>
            <a:ext cx="3279228" cy="4857609"/>
          </a:xfrm>
          <a:solidFill>
            <a:srgbClr val="E5EDC5"/>
          </a:solidFill>
        </p:spPr>
        <p:txBody>
          <a:bodyPr vert="horz" anchor="t">
            <a:normAutofit/>
          </a:bodyPr>
          <a:lstStyle/>
          <a:p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36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Monitoraggio: </a:t>
            </a:r>
            <a:br>
              <a:rPr lang="it-IT" sz="36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36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i principali risultati</a:t>
            </a:r>
            <a:endParaRPr lang="it-IT" sz="2800" b="1" dirty="0">
              <a:solidFill>
                <a:srgbClr val="697AB6"/>
              </a:solidFill>
              <a:latin typeface="Circular Pro" panose="020B0604020101020102" pitchFamily="34" charset="77"/>
              <a:cs typeface="Circular Pro" panose="020B0604020101020102" pitchFamily="34" charset="77"/>
            </a:endParaRPr>
          </a:p>
        </p:txBody>
      </p:sp>
      <p:pic>
        <p:nvPicPr>
          <p:cNvPr id="1028" name="Picture 4" descr="Visualizza immagine di origine">
            <a:extLst>
              <a:ext uri="{FF2B5EF4-FFF2-40B4-BE49-F238E27FC236}">
                <a16:creationId xmlns:a16="http://schemas.microsoft.com/office/drawing/2014/main" id="{4F8209CE-6ADA-4ECE-A831-F13426B3F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21" y="1434611"/>
            <a:ext cx="2490950" cy="20872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ACB1CE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Visualizza immagine di origine">
            <a:extLst>
              <a:ext uri="{FF2B5EF4-FFF2-40B4-BE49-F238E27FC236}">
                <a16:creationId xmlns:a16="http://schemas.microsoft.com/office/drawing/2014/main" id="{019445F6-B26D-D741-A0DD-BBB4729EF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61" y="1723602"/>
            <a:ext cx="3580276" cy="359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770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Grafico 15">
            <a:extLst>
              <a:ext uri="{FF2B5EF4-FFF2-40B4-BE49-F238E27FC236}">
                <a16:creationId xmlns:a16="http://schemas.microsoft.com/office/drawing/2014/main" id="{7F12D695-EB26-1C47-A0BB-BCF305AC30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2861862"/>
              </p:ext>
            </p:extLst>
          </p:nvPr>
        </p:nvGraphicFramePr>
        <p:xfrm>
          <a:off x="2576759" y="1597632"/>
          <a:ext cx="5837311" cy="105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Grafico 11">
            <a:extLst>
              <a:ext uri="{FF2B5EF4-FFF2-40B4-BE49-F238E27FC236}">
                <a16:creationId xmlns:a16="http://schemas.microsoft.com/office/drawing/2014/main" id="{C8FDBBAB-23FD-4C14-A8D8-9EB45CB73F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149675"/>
              </p:ext>
            </p:extLst>
          </p:nvPr>
        </p:nvGraphicFramePr>
        <p:xfrm>
          <a:off x="5461557" y="2905440"/>
          <a:ext cx="2904502" cy="2057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itolo 32">
            <a:extLst>
              <a:ext uri="{FF2B5EF4-FFF2-40B4-BE49-F238E27FC236}">
                <a16:creationId xmlns:a16="http://schemas.microsoft.com/office/drawing/2014/main" id="{8A738C97-3EDB-4EBA-BF9A-3C4946CAAA64}"/>
              </a:ext>
            </a:extLst>
          </p:cNvPr>
          <p:cNvSpPr txBox="1">
            <a:spLocks/>
          </p:cNvSpPr>
          <p:nvPr/>
        </p:nvSpPr>
        <p:spPr>
          <a:xfrm>
            <a:off x="2576759" y="3247916"/>
            <a:ext cx="2957735" cy="1125657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Adeguatezza di genere = quante donne fanno SW nella PA</a:t>
            </a:r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C0F78593-E18C-4A22-A4AE-D39520613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534" y="656102"/>
            <a:ext cx="8818971" cy="615190"/>
          </a:xfrm>
          <a:solidFill>
            <a:srgbClr val="E5EDC5"/>
          </a:solidFill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Scheda KPI - COVID</a:t>
            </a:r>
          </a:p>
        </p:txBody>
      </p:sp>
      <p:pic>
        <p:nvPicPr>
          <p:cNvPr id="20" name="Picture 2" descr="Visualizza immagine di origine">
            <a:extLst>
              <a:ext uri="{FF2B5EF4-FFF2-40B4-BE49-F238E27FC236}">
                <a16:creationId xmlns:a16="http://schemas.microsoft.com/office/drawing/2014/main" id="{766E8FC0-22CB-488E-926A-DE54653C9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004" y="614107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EFABC18B-01CB-EF46-A084-3C1D30640884}"/>
              </a:ext>
            </a:extLst>
          </p:cNvPr>
          <p:cNvCxnSpPr/>
          <p:nvPr/>
        </p:nvCxnSpPr>
        <p:spPr>
          <a:xfrm>
            <a:off x="369665" y="5139159"/>
            <a:ext cx="8044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magine 17">
            <a:extLst>
              <a:ext uri="{FF2B5EF4-FFF2-40B4-BE49-F238E27FC236}">
                <a16:creationId xmlns:a16="http://schemas.microsoft.com/office/drawing/2014/main" id="{B259BBE0-60B7-C447-A5A1-F9B0F39F2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270" y="3034962"/>
            <a:ext cx="1481077" cy="1481077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5B52E81D-C1D3-B248-AB1D-5C02CD429C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270" y="1430035"/>
            <a:ext cx="1481077" cy="1481077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57B3953A-A127-429E-B3EA-8BB1C742D69B}"/>
              </a:ext>
            </a:extLst>
          </p:cNvPr>
          <p:cNvSpPr/>
          <p:nvPr/>
        </p:nvSpPr>
        <p:spPr>
          <a:xfrm>
            <a:off x="2309478" y="2766931"/>
            <a:ext cx="58660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Il campione che ha risposto alle domande è pari a 94 su 137 Lavoratori Agili</a:t>
            </a:r>
          </a:p>
        </p:txBody>
      </p:sp>
    </p:spTree>
    <p:extLst>
      <p:ext uri="{BB962C8B-B14F-4D97-AF65-F5344CB8AC3E}">
        <p14:creationId xmlns:p14="http://schemas.microsoft.com/office/powerpoint/2010/main" val="2991618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C0F78593-E18C-4A22-A4AE-D39520613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534" y="656102"/>
            <a:ext cx="8911569" cy="615190"/>
          </a:xfrm>
          <a:solidFill>
            <a:srgbClr val="E5EDC5"/>
          </a:solidFill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Scheda KPI - COVID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DFB876D3-1793-44F2-8184-B09A2594E1E6}"/>
              </a:ext>
            </a:extLst>
          </p:cNvPr>
          <p:cNvSpPr/>
          <p:nvPr/>
        </p:nvSpPr>
        <p:spPr>
          <a:xfrm>
            <a:off x="1810221" y="4547321"/>
            <a:ext cx="27617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CONNETTIVITÀ</a:t>
            </a:r>
          </a:p>
          <a:p>
            <a:endParaRPr lang="it-IT" b="1" dirty="0">
              <a:solidFill>
                <a:srgbClr val="697AB6"/>
              </a:solidFill>
              <a:latin typeface="Circular Pro" panose="020B0604020101020102" pitchFamily="34" charset="77"/>
              <a:cs typeface="Circular Pro" panose="020B0604020101020102" pitchFamily="34" charset="77"/>
            </a:endParaRPr>
          </a:p>
          <a:p>
            <a:r>
              <a:rPr lang="it-IT" sz="14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L’organizzazione sta attuando massicciamente il VPN</a:t>
            </a:r>
            <a:endParaRPr lang="it-IT" sz="1200" b="1" dirty="0">
              <a:solidFill>
                <a:srgbClr val="697AB6"/>
              </a:solidFill>
              <a:latin typeface="Circular Pro" panose="020B0604020101020102" pitchFamily="34" charset="77"/>
              <a:cs typeface="Circular Pro" panose="020B0604020101020102" pitchFamily="34" charset="77"/>
            </a:endParaRPr>
          </a:p>
        </p:txBody>
      </p:sp>
      <p:pic>
        <p:nvPicPr>
          <p:cNvPr id="1026" name="Picture 2" descr="Visualizza immagine di origine">
            <a:extLst>
              <a:ext uri="{FF2B5EF4-FFF2-40B4-BE49-F238E27FC236}">
                <a16:creationId xmlns:a16="http://schemas.microsoft.com/office/drawing/2014/main" id="{9490CEA2-15A0-4784-8374-250117F6D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500" y="635104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D87B154-A056-4671-8403-3F8C7D83595D}"/>
              </a:ext>
            </a:extLst>
          </p:cNvPr>
          <p:cNvSpPr txBox="1"/>
          <p:nvPr/>
        </p:nvSpPr>
        <p:spPr>
          <a:xfrm>
            <a:off x="4988688" y="3242205"/>
            <a:ext cx="3710781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AZIONI MESSE IN ATTO DALLA PA PER GESTIRE L’EMERGENZA</a:t>
            </a:r>
          </a:p>
          <a:p>
            <a:pPr>
              <a:spcBef>
                <a:spcPct val="20000"/>
              </a:spcBef>
            </a:pPr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L’amministrazione ha messo il personale in LA senza fare ricorso a ferie pregresse o permessi mettendo a disposizione in maniera massiccia la connessione VPN</a:t>
            </a:r>
            <a:endParaRPr lang="it-IT" b="1" dirty="0">
              <a:solidFill>
                <a:srgbClr val="697AB6"/>
              </a:solidFill>
              <a:latin typeface="Circular Pro Book" panose="020B0604020101020102" pitchFamily="34" charset="77"/>
              <a:cs typeface="Circular Pro" panose="020B0604020101020102" pitchFamily="34" charset="77"/>
            </a:endParaRPr>
          </a:p>
          <a:p>
            <a:pPr>
              <a:spcBef>
                <a:spcPct val="20000"/>
              </a:spcBef>
            </a:pPr>
            <a:endParaRPr lang="it-IT" b="1" dirty="0">
              <a:solidFill>
                <a:srgbClr val="697AB6"/>
              </a:solidFill>
              <a:latin typeface="Circular Pro Book" panose="020B0604020101020102" pitchFamily="34" charset="77"/>
            </a:endParaRPr>
          </a:p>
        </p:txBody>
      </p:sp>
      <p:sp>
        <p:nvSpPr>
          <p:cNvPr id="9" name="CasellaDiTesto 2">
            <a:extLst>
              <a:ext uri="{FF2B5EF4-FFF2-40B4-BE49-F238E27FC236}">
                <a16:creationId xmlns:a16="http://schemas.microsoft.com/office/drawing/2014/main" id="{A9D90370-A606-8D48-B2E7-473283B008C2}"/>
              </a:ext>
            </a:extLst>
          </p:cNvPr>
          <p:cNvSpPr txBox="1"/>
          <p:nvPr/>
        </p:nvSpPr>
        <p:spPr>
          <a:xfrm>
            <a:off x="1810222" y="1968915"/>
            <a:ext cx="283983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ATTIVITA’ FORMATIVE?</a:t>
            </a:r>
          </a:p>
          <a:p>
            <a:pPr>
              <a:spcBef>
                <a:spcPct val="20000"/>
              </a:spcBef>
            </a:pPr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Sì erano già state organizzate attività formative prima dell’emergenza COVID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56BD5BD-FA26-E745-9540-1EEE155FD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99" y="1627620"/>
            <a:ext cx="1554539" cy="155453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DE9600A-63DC-BF43-AC4E-0D814DC63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82" y="4308661"/>
            <a:ext cx="1554539" cy="1554539"/>
          </a:xfrm>
          <a:prstGeom prst="rect">
            <a:avLst/>
          </a:prstGeom>
        </p:spPr>
      </p:pic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2C607EEA-0F97-D340-AA9B-6C35A485A1C5}"/>
              </a:ext>
            </a:extLst>
          </p:cNvPr>
          <p:cNvCxnSpPr/>
          <p:nvPr/>
        </p:nvCxnSpPr>
        <p:spPr>
          <a:xfrm>
            <a:off x="4750420" y="1582456"/>
            <a:ext cx="0" cy="4280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>
            <a:extLst>
              <a:ext uri="{FF2B5EF4-FFF2-40B4-BE49-F238E27FC236}">
                <a16:creationId xmlns:a16="http://schemas.microsoft.com/office/drawing/2014/main" id="{9F3C6211-2405-7D4D-9629-9753192FFA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2480" y="1519928"/>
            <a:ext cx="1623199" cy="15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72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321653" y="689134"/>
            <a:ext cx="8500694" cy="751935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843" y="689135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1E6BCEFB-3653-4574-9705-66D9A9BB5E5F}"/>
              </a:ext>
            </a:extLst>
          </p:cNvPr>
          <p:cNvSpPr/>
          <p:nvPr/>
        </p:nvSpPr>
        <p:spPr>
          <a:xfrm>
            <a:off x="1717403" y="1709027"/>
            <a:ext cx="31593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N. Rispondenti 94, distinti per genere (46 donne e 48 uomini), e incidenza sul n. di LA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82CE0E1-7796-9645-8BC6-CC9C232DE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66" y="1578734"/>
            <a:ext cx="1149201" cy="114920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B7DFD3C-28BF-804C-BC20-637837C0A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446" y="3178775"/>
            <a:ext cx="1164231" cy="116423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668F7547-BBFF-7E44-B153-A54F35CEA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212" y="1633288"/>
            <a:ext cx="1147777" cy="1147777"/>
          </a:xfrm>
          <a:prstGeom prst="rect">
            <a:avLst/>
          </a:prstGeom>
        </p:spPr>
      </p:pic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AD42C988-EDAF-AE44-BBD4-96888866B630}"/>
              </a:ext>
            </a:extLst>
          </p:cNvPr>
          <p:cNvCxnSpPr/>
          <p:nvPr/>
        </p:nvCxnSpPr>
        <p:spPr>
          <a:xfrm>
            <a:off x="320761" y="5137956"/>
            <a:ext cx="8044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tangolo 17">
            <a:extLst>
              <a:ext uri="{FF2B5EF4-FFF2-40B4-BE49-F238E27FC236}">
                <a16:creationId xmlns:a16="http://schemas.microsoft.com/office/drawing/2014/main" id="{6F4181A2-FCE1-BB46-9CED-416045E1ACF7}"/>
              </a:ext>
            </a:extLst>
          </p:cNvPr>
          <p:cNvSpPr/>
          <p:nvPr/>
        </p:nvSpPr>
        <p:spPr>
          <a:xfrm>
            <a:off x="229292" y="4860957"/>
            <a:ext cx="24827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200" dirty="0">
              <a:solidFill>
                <a:srgbClr val="697AB6"/>
              </a:solidFill>
              <a:latin typeface="Circular Pro" panose="020B0604020101020102" pitchFamily="34" charset="77"/>
              <a:cs typeface="Circular Pro" panose="020B0604020101020102" pitchFamily="34" charset="77"/>
            </a:endParaRPr>
          </a:p>
        </p:txBody>
      </p:sp>
      <p:graphicFrame>
        <p:nvGraphicFramePr>
          <p:cNvPr id="24" name="Grafico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770616"/>
              </p:ext>
            </p:extLst>
          </p:nvPr>
        </p:nvGraphicFramePr>
        <p:xfrm>
          <a:off x="928705" y="2630729"/>
          <a:ext cx="4176313" cy="2498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Grafico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433475"/>
              </p:ext>
            </p:extLst>
          </p:nvPr>
        </p:nvGraphicFramePr>
        <p:xfrm>
          <a:off x="4814232" y="2673372"/>
          <a:ext cx="4250347" cy="2464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Rettangolo 19"/>
          <p:cNvSpPr/>
          <p:nvPr/>
        </p:nvSpPr>
        <p:spPr>
          <a:xfrm>
            <a:off x="4574098" y="1025710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1725511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6" y="816345"/>
            <a:ext cx="8299584" cy="767331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969" y="877033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56E4228D-B6A5-4DCC-82DE-156DD221B2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2727503"/>
              </p:ext>
            </p:extLst>
          </p:nvPr>
        </p:nvGraphicFramePr>
        <p:xfrm>
          <a:off x="388371" y="2801851"/>
          <a:ext cx="2405604" cy="2340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ttangolo 4">
            <a:extLst>
              <a:ext uri="{FF2B5EF4-FFF2-40B4-BE49-F238E27FC236}">
                <a16:creationId xmlns:a16="http://schemas.microsoft.com/office/drawing/2014/main" id="{AAC90A66-E33E-4B62-9520-E7F652ECF1DF}"/>
              </a:ext>
            </a:extLst>
          </p:cNvPr>
          <p:cNvSpPr/>
          <p:nvPr/>
        </p:nvSpPr>
        <p:spPr>
          <a:xfrm>
            <a:off x="151329" y="1236905"/>
            <a:ext cx="2960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0"/>
              </a:spcAft>
            </a:pPr>
            <a:r>
              <a:rPr lang="it-IT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Esigenze di conciliazione</a:t>
            </a:r>
          </a:p>
        </p:txBody>
      </p:sp>
      <p:graphicFrame>
        <p:nvGraphicFramePr>
          <p:cNvPr id="11" name="Grafico 15">
            <a:extLst>
              <a:ext uri="{FF2B5EF4-FFF2-40B4-BE49-F238E27FC236}">
                <a16:creationId xmlns:a16="http://schemas.microsoft.com/office/drawing/2014/main" id="{A631FBDB-18EA-DD4E-B914-39D13A3803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6474206"/>
              </p:ext>
            </p:extLst>
          </p:nvPr>
        </p:nvGraphicFramePr>
        <p:xfrm>
          <a:off x="3017436" y="2841816"/>
          <a:ext cx="2730057" cy="235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Grafico 15">
            <a:extLst>
              <a:ext uri="{FF2B5EF4-FFF2-40B4-BE49-F238E27FC236}">
                <a16:creationId xmlns:a16="http://schemas.microsoft.com/office/drawing/2014/main" id="{367A79AA-8A8D-194D-AEB5-B42204F01D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0880770"/>
              </p:ext>
            </p:extLst>
          </p:nvPr>
        </p:nvGraphicFramePr>
        <p:xfrm>
          <a:off x="5747494" y="2728763"/>
          <a:ext cx="2905618" cy="2585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" name="Immagine 19">
            <a:extLst>
              <a:ext uri="{FF2B5EF4-FFF2-40B4-BE49-F238E27FC236}">
                <a16:creationId xmlns:a16="http://schemas.microsoft.com/office/drawing/2014/main" id="{E9B91C41-3D97-834C-B742-02D5D8CC0C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390" y="1788460"/>
            <a:ext cx="889556" cy="889556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5F995F17-F671-624C-9A83-B3E73B6DB3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9692" y="1775708"/>
            <a:ext cx="902308" cy="902308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6B63A4E7-B079-0243-945D-843BE0F893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8745" y="1787357"/>
            <a:ext cx="890659" cy="890659"/>
          </a:xfrm>
          <a:prstGeom prst="rect">
            <a:avLst/>
          </a:prstGeom>
        </p:spPr>
      </p:pic>
      <p:sp>
        <p:nvSpPr>
          <p:cNvPr id="23" name="Rettangolo 22"/>
          <p:cNvSpPr/>
          <p:nvPr/>
        </p:nvSpPr>
        <p:spPr>
          <a:xfrm>
            <a:off x="4422708" y="1244679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973669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A711E90E-6C74-DC42-B94E-206CAB69A1F8}"/>
              </a:ext>
            </a:extLst>
          </p:cNvPr>
          <p:cNvSpPr/>
          <p:nvPr/>
        </p:nvSpPr>
        <p:spPr>
          <a:xfrm>
            <a:off x="4542649" y="1502768"/>
            <a:ext cx="4321663" cy="3637649"/>
          </a:xfrm>
          <a:prstGeom prst="rect">
            <a:avLst/>
          </a:prstGeom>
          <a:solidFill>
            <a:srgbClr val="E5EDC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358902" y="716426"/>
            <a:ext cx="8542029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843" y="674431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856428D-6217-4A6F-AF20-421766F22169}"/>
              </a:ext>
            </a:extLst>
          </p:cNvPr>
          <p:cNvSpPr/>
          <p:nvPr/>
        </p:nvSpPr>
        <p:spPr>
          <a:xfrm>
            <a:off x="4192842" y="667569"/>
            <a:ext cx="3806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Mezzo di trasporto utilizzato prevalentemente per andare a lavorare e raffronto con dato nazionale e territoriale</a:t>
            </a:r>
          </a:p>
        </p:txBody>
      </p: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2FD70C54-C7CB-4C43-A466-55FA839E164D}"/>
              </a:ext>
            </a:extLst>
          </p:cNvPr>
          <p:cNvCxnSpPr/>
          <p:nvPr/>
        </p:nvCxnSpPr>
        <p:spPr>
          <a:xfrm>
            <a:off x="272916" y="5295276"/>
            <a:ext cx="8044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magine 32">
            <a:extLst>
              <a:ext uri="{FF2B5EF4-FFF2-40B4-BE49-F238E27FC236}">
                <a16:creationId xmlns:a16="http://schemas.microsoft.com/office/drawing/2014/main" id="{2963B677-EFFF-8B43-A525-E7885C3D2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02" y="3255996"/>
            <a:ext cx="727262" cy="727262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233CCEE9-51E4-8D42-AD32-B254AF64F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102" y="2346600"/>
            <a:ext cx="727262" cy="727262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F6B8FF23-7E82-4142-BC3C-69718397F7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102" y="1437204"/>
            <a:ext cx="727262" cy="727262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638D3D6-F6AC-FA49-B5A6-951C8FC56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567" y="3229227"/>
            <a:ext cx="727262" cy="727262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A35AA631-7123-1F40-9F37-FFBCF237D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567" y="2319831"/>
            <a:ext cx="727262" cy="727262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F50C4B03-18B7-594F-B4CC-AF11F65B06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0567" y="1410435"/>
            <a:ext cx="727262" cy="727262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FC94C5C3-C36E-434E-B4DC-E8A51AF054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7647" y="1428343"/>
            <a:ext cx="901800" cy="901800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B86806B0-5C72-FF45-A22B-F3DB0B379B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9131" y="1390004"/>
            <a:ext cx="901800" cy="901800"/>
          </a:xfrm>
          <a:prstGeom prst="rect">
            <a:avLst/>
          </a:prstGeom>
        </p:spPr>
      </p:pic>
      <p:sp>
        <p:nvSpPr>
          <p:cNvPr id="27" name="Rettangolo 26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1174716" y="1574012"/>
            <a:ext cx="2502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MEZZO PUBBLICO: 68,18 %</a:t>
            </a:r>
            <a:b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MEZZO PRIVATO:    31,82 %</a:t>
            </a: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1199783" y="2398473"/>
            <a:ext cx="2502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fino a 40 Km:      54,54 %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da 41 a 100 Km: 21,22 %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oltre 100 Km:      24,24 %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5388762" y="1582877"/>
            <a:ext cx="2502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MEZZO PUBBLICO: 78,58 %</a:t>
            </a:r>
            <a:b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MEZZO PRIVATO:    21,42 %</a:t>
            </a: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5413829" y="2407338"/>
            <a:ext cx="2502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fino a 40 Km:      60,72 %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da 41 a 100 Km: 14,28 %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oltre 100 Km:      25,00 %</a:t>
            </a: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5407829" y="3304774"/>
            <a:ext cx="2502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fino a 30 minuti:          35,72 %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da 30 minuti a un’ora: 25,00 %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oltre un’ora:                 39,28 %</a:t>
            </a:r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7E6BBF26-CB96-5242-B4E3-60F5A733C2F3}"/>
              </a:ext>
            </a:extLst>
          </p:cNvPr>
          <p:cNvSpPr/>
          <p:nvPr/>
        </p:nvSpPr>
        <p:spPr>
          <a:xfrm>
            <a:off x="1220874" y="3331551"/>
            <a:ext cx="2502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fino a 30 minuti:          25,75 %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da 30 minuti a un’ora: 30,31 %</a:t>
            </a:r>
          </a:p>
          <a:p>
            <a:r>
              <a:rPr lang="it-IT" sz="12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oltre un’ora:                 43,94 %</a:t>
            </a:r>
          </a:p>
        </p:txBody>
      </p:sp>
      <p:sp>
        <p:nvSpPr>
          <p:cNvPr id="2" name="Rettangolo 1"/>
          <p:cNvSpPr/>
          <p:nvPr/>
        </p:nvSpPr>
        <p:spPr>
          <a:xfrm>
            <a:off x="3078395" y="4923947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18795171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DCB2953E-DDFE-4F4E-A5A5-1A758E15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301597"/>
              </p:ext>
            </p:extLst>
          </p:nvPr>
        </p:nvGraphicFramePr>
        <p:xfrm>
          <a:off x="3657683" y="5453036"/>
          <a:ext cx="3153052" cy="529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5935">
                  <a:extLst>
                    <a:ext uri="{9D8B030D-6E8A-4147-A177-3AD203B41FA5}">
                      <a16:colId xmlns:a16="http://schemas.microsoft.com/office/drawing/2014/main" val="201472821"/>
                    </a:ext>
                  </a:extLst>
                </a:gridCol>
                <a:gridCol w="818666">
                  <a:extLst>
                    <a:ext uri="{9D8B030D-6E8A-4147-A177-3AD203B41FA5}">
                      <a16:colId xmlns:a16="http://schemas.microsoft.com/office/drawing/2014/main" val="2070737326"/>
                    </a:ext>
                  </a:extLst>
                </a:gridCol>
                <a:gridCol w="828451">
                  <a:extLst>
                    <a:ext uri="{9D8B030D-6E8A-4147-A177-3AD203B41FA5}">
                      <a16:colId xmlns:a16="http://schemas.microsoft.com/office/drawing/2014/main" val="21157408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r"/>
                      <a:endParaRPr lang="it-IT" sz="105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ircular Pro Book" panose="020B0604020101020102" pitchFamily="34" charset="77"/>
                        <a:ea typeface="Roboto Condensed" panose="02000000000000000000" pitchFamily="2" charset="0"/>
                        <a:cs typeface="Circular Pro Book" panose="020B0604020101020102" pitchFamily="34" charset="77"/>
                      </a:endParaRPr>
                    </a:p>
                  </a:txBody>
                  <a:tcPr marL="51435" marR="51435" marT="25718" marB="25718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4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ircular Pro Book" panose="020B0604020101020102" pitchFamily="34" charset="77"/>
                        <a:ea typeface="Roboto Condensed" panose="02000000000000000000" pitchFamily="2" charset="0"/>
                        <a:cs typeface="Circular Pro Book" panose="020B0604020101020102" pitchFamily="34" charset="77"/>
                      </a:endParaRPr>
                    </a:p>
                  </a:txBody>
                  <a:tcPr marL="51435" marR="51435"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1" i="0" dirty="0">
                        <a:solidFill>
                          <a:schemeClr val="tx1"/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1435" marR="51435"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4327159"/>
                  </a:ext>
                </a:extLst>
              </a:tr>
              <a:tr h="259074">
                <a:tc vMerge="1">
                  <a:txBody>
                    <a:bodyPr/>
                    <a:lstStyle/>
                    <a:p>
                      <a:pPr algn="r"/>
                      <a:endParaRPr lang="it-IT" b="0" i="0" dirty="0">
                        <a:solidFill>
                          <a:schemeClr val="tx1"/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400" b="0" i="0" dirty="0">
                        <a:solidFill>
                          <a:schemeClr val="tx1"/>
                        </a:solidFill>
                        <a:latin typeface="Circular Pro Book" panose="020B0604020101020102" pitchFamily="34" charset="77"/>
                        <a:ea typeface="Roboto Condensed" panose="02000000000000000000" pitchFamily="2" charset="0"/>
                        <a:cs typeface="Circular Pro Book" panose="020B0604020101020102" pitchFamily="34" charset="77"/>
                      </a:endParaRPr>
                    </a:p>
                  </a:txBody>
                  <a:tcPr marL="51435" marR="51435"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100" b="0" i="0" dirty="0">
                        <a:solidFill>
                          <a:schemeClr val="tx1"/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1435" marR="51435" marT="25718" marB="25718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25539"/>
                  </a:ext>
                </a:extLst>
              </a:tr>
            </a:tbl>
          </a:graphicData>
        </a:graphic>
      </p:graphicFrame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F475B294-BACF-764A-A4B2-CA9FA1EDEB96}"/>
              </a:ext>
            </a:extLst>
          </p:cNvPr>
          <p:cNvSpPr txBox="1">
            <a:spLocks/>
          </p:cNvSpPr>
          <p:nvPr/>
        </p:nvSpPr>
        <p:spPr>
          <a:xfrm>
            <a:off x="373801" y="636114"/>
            <a:ext cx="8910482" cy="397662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 </a:t>
            </a:r>
            <a:r>
              <a:rPr lang="it-IT" sz="2400" b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COMPARE MNG WORKER  </a:t>
            </a:r>
            <a:endParaRPr lang="it-IT" sz="2400" b="1" dirty="0">
              <a:solidFill>
                <a:srgbClr val="697AB6"/>
              </a:solidFill>
              <a:latin typeface="Circular Pro" panose="020B0604020101020102" pitchFamily="34" charset="77"/>
              <a:cs typeface="Circular Pro" panose="020B0604020101020102" pitchFamily="34" charset="77"/>
            </a:endParaRPr>
          </a:p>
        </p:txBody>
      </p:sp>
      <p:pic>
        <p:nvPicPr>
          <p:cNvPr id="19" name="Picture 2" descr="Visualizza immagine di origine">
            <a:extLst>
              <a:ext uri="{FF2B5EF4-FFF2-40B4-BE49-F238E27FC236}">
                <a16:creationId xmlns:a16="http://schemas.microsoft.com/office/drawing/2014/main" id="{4F882678-BBAF-4D93-B1F1-192D9A491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789" y="662303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ttore diritto 8"/>
          <p:cNvCxnSpPr/>
          <p:nvPr/>
        </p:nvCxnSpPr>
        <p:spPr>
          <a:xfrm>
            <a:off x="4895538" y="1650732"/>
            <a:ext cx="0" cy="3155338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4970611" y="1651962"/>
            <a:ext cx="3680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Risparmio ORE</a:t>
            </a:r>
          </a:p>
        </p:txBody>
      </p:sp>
      <p:graphicFrame>
        <p:nvGraphicFramePr>
          <p:cNvPr id="24" name="Grafico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008742"/>
              </p:ext>
            </p:extLst>
          </p:nvPr>
        </p:nvGraphicFramePr>
        <p:xfrm>
          <a:off x="4829042" y="2012194"/>
          <a:ext cx="4194641" cy="2634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Grafico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967502"/>
              </p:ext>
            </p:extLst>
          </p:nvPr>
        </p:nvGraphicFramePr>
        <p:xfrm>
          <a:off x="373801" y="1916680"/>
          <a:ext cx="4860408" cy="297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CasellaDiTesto 28"/>
          <p:cNvSpPr txBox="1"/>
          <p:nvPr/>
        </p:nvSpPr>
        <p:spPr>
          <a:xfrm>
            <a:off x="982221" y="1588999"/>
            <a:ext cx="3680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/>
              <a:t>Risparmio KM</a:t>
            </a:r>
          </a:p>
        </p:txBody>
      </p:sp>
      <p:sp>
        <p:nvSpPr>
          <p:cNvPr id="2" name="Rettangolo 1"/>
          <p:cNvSpPr/>
          <p:nvPr/>
        </p:nvSpPr>
        <p:spPr>
          <a:xfrm>
            <a:off x="3639193" y="1111550"/>
            <a:ext cx="20810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0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  <a:p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2570154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88176" y="767613"/>
            <a:ext cx="8299584" cy="1096394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752" y="85861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288176" y="1179805"/>
            <a:ext cx="6636731" cy="67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Impatto del lavoro agile in emergenza sulla vita personale e professionale</a:t>
            </a:r>
          </a:p>
          <a:p>
            <a:pPr>
              <a:spcBef>
                <a:spcPts val="200"/>
              </a:spcBef>
              <a:spcAft>
                <a:spcPts val="0"/>
              </a:spcAft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(Manager vs </a:t>
            </a:r>
            <a:r>
              <a:rPr lang="it-IT" spc="-150" dirty="0" err="1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worker</a:t>
            </a: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)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E2F3D209-9009-4705-B625-09D48B8D3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6204864"/>
              </p:ext>
            </p:extLst>
          </p:nvPr>
        </p:nvGraphicFramePr>
        <p:xfrm>
          <a:off x="288176" y="1957640"/>
          <a:ext cx="8299584" cy="3952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ttangolo 11"/>
          <p:cNvSpPr/>
          <p:nvPr/>
        </p:nvSpPr>
        <p:spPr>
          <a:xfrm>
            <a:off x="5215203" y="1550118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0620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5F5C167-1CA1-A842-A8E9-B63E09363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Risultato immagine per telelavoro">
            <a:extLst>
              <a:ext uri="{FF2B5EF4-FFF2-40B4-BE49-F238E27FC236}">
                <a16:creationId xmlns:a16="http://schemas.microsoft.com/office/drawing/2014/main" id="{4E1D594D-3F22-4DEE-832B-377C863C018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15" y="2188667"/>
            <a:ext cx="1503486" cy="1344114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isualizza immagine di origine">
            <a:extLst>
              <a:ext uri="{FF2B5EF4-FFF2-40B4-BE49-F238E27FC236}">
                <a16:creationId xmlns:a16="http://schemas.microsoft.com/office/drawing/2014/main" id="{A5946F85-33EC-45A1-BAE1-BA625402AFE9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599" y="2188667"/>
            <a:ext cx="1503486" cy="1344114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Visualizza immagine di origine">
            <a:extLst>
              <a:ext uri="{FF2B5EF4-FFF2-40B4-BE49-F238E27FC236}">
                <a16:creationId xmlns:a16="http://schemas.microsoft.com/office/drawing/2014/main" id="{45C56093-9138-409B-83A5-C5590B5A8AB2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257" y="2188667"/>
            <a:ext cx="1503486" cy="1344114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2DC46BA-149B-204E-971E-30F659A01219}"/>
              </a:ext>
            </a:extLst>
          </p:cNvPr>
          <p:cNvSpPr/>
          <p:nvPr/>
        </p:nvSpPr>
        <p:spPr>
          <a:xfrm>
            <a:off x="6165252" y="4895303"/>
            <a:ext cx="2375556" cy="1006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3600" dirty="0">
                <a:solidFill>
                  <a:schemeClr val="accent6"/>
                </a:solidFill>
              </a:rPr>
              <a:t>✓</a:t>
            </a:r>
            <a:endParaRPr lang="en-IT" sz="36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3D21A3-9D25-5843-8846-9576735F70D4}"/>
              </a:ext>
            </a:extLst>
          </p:cNvPr>
          <p:cNvSpPr/>
          <p:nvPr/>
        </p:nvSpPr>
        <p:spPr>
          <a:xfrm>
            <a:off x="757884" y="4895303"/>
            <a:ext cx="2375556" cy="1006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3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7ED3335-2D91-4447-A54C-18F23616FD71}"/>
              </a:ext>
            </a:extLst>
          </p:cNvPr>
          <p:cNvSpPr/>
          <p:nvPr/>
        </p:nvSpPr>
        <p:spPr>
          <a:xfrm>
            <a:off x="3486776" y="4895303"/>
            <a:ext cx="2375556" cy="1006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sz="3600" dirty="0">
                <a:solidFill>
                  <a:schemeClr val="accent6"/>
                </a:solidFill>
              </a:rPr>
              <a:t>✓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C7BBFEE-BE2B-3544-83F0-6A3835213989}"/>
              </a:ext>
            </a:extLst>
          </p:cNvPr>
          <p:cNvSpPr/>
          <p:nvPr/>
        </p:nvSpPr>
        <p:spPr>
          <a:xfrm>
            <a:off x="18586" y="955964"/>
            <a:ext cx="5623931" cy="917441"/>
          </a:xfrm>
          <a:prstGeom prst="rect">
            <a:avLst/>
          </a:prstGeom>
          <a:solidFill>
            <a:srgbClr val="ABD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32">
            <a:extLst>
              <a:ext uri="{FF2B5EF4-FFF2-40B4-BE49-F238E27FC236}">
                <a16:creationId xmlns:a16="http://schemas.microsoft.com/office/drawing/2014/main" id="{A9C75E00-E6E4-5143-8509-04D531069685}"/>
              </a:ext>
            </a:extLst>
          </p:cNvPr>
          <p:cNvSpPr txBox="1">
            <a:spLocks/>
          </p:cNvSpPr>
          <p:nvPr/>
        </p:nvSpPr>
        <p:spPr>
          <a:xfrm>
            <a:off x="219773" y="731187"/>
            <a:ext cx="5422744" cy="1406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760"/>
              </a:lnSpc>
            </a:pPr>
            <a: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Situazione di partenza della PA</a:t>
            </a:r>
            <a:b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(pre-progetto)</a:t>
            </a:r>
          </a:p>
        </p:txBody>
      </p:sp>
    </p:spTree>
    <p:extLst>
      <p:ext uri="{BB962C8B-B14F-4D97-AF65-F5344CB8AC3E}">
        <p14:creationId xmlns:p14="http://schemas.microsoft.com/office/powerpoint/2010/main" val="677232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85413" y="708532"/>
            <a:ext cx="8297486" cy="103064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            </a:t>
            </a: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688" y="674696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E2F3D209-9009-4705-B625-09D48B8D3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0958501"/>
              </p:ext>
            </p:extLst>
          </p:nvPr>
        </p:nvGraphicFramePr>
        <p:xfrm>
          <a:off x="285413" y="1848356"/>
          <a:ext cx="8297486" cy="369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Gruppo 12">
            <a:extLst>
              <a:ext uri="{FF2B5EF4-FFF2-40B4-BE49-F238E27FC236}">
                <a16:creationId xmlns:a16="http://schemas.microsoft.com/office/drawing/2014/main" id="{980646C0-AE46-E84B-9D94-81EE4ECC9F2D}"/>
              </a:ext>
            </a:extLst>
          </p:cNvPr>
          <p:cNvGrpSpPr/>
          <p:nvPr/>
        </p:nvGrpSpPr>
        <p:grpSpPr>
          <a:xfrm>
            <a:off x="285413" y="530755"/>
            <a:ext cx="1139826" cy="1139827"/>
            <a:chOff x="272917" y="378357"/>
            <a:chExt cx="1139826" cy="1139827"/>
          </a:xfrm>
        </p:grpSpPr>
        <p:sp>
          <p:nvSpPr>
            <p:cNvPr id="12" name="Ovale 11">
              <a:extLst>
                <a:ext uri="{FF2B5EF4-FFF2-40B4-BE49-F238E27FC236}">
                  <a16:creationId xmlns:a16="http://schemas.microsoft.com/office/drawing/2014/main" id="{C224BA1E-9968-3743-A4EB-065C5F5E6F0E}"/>
                </a:ext>
              </a:extLst>
            </p:cNvPr>
            <p:cNvSpPr/>
            <p:nvPr/>
          </p:nvSpPr>
          <p:spPr>
            <a:xfrm>
              <a:off x="272917" y="378357"/>
              <a:ext cx="1139826" cy="1139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39C1EE6F-CEB9-384F-AF60-AF38462F4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2917" y="378358"/>
              <a:ext cx="1139826" cy="1139826"/>
            </a:xfrm>
            <a:prstGeom prst="rect">
              <a:avLst/>
            </a:prstGeom>
          </p:spPr>
        </p:pic>
      </p:grpSp>
      <p:sp>
        <p:nvSpPr>
          <p:cNvPr id="16" name="Rettangolo 15">
            <a:extLst>
              <a:ext uri="{FF2B5EF4-FFF2-40B4-BE49-F238E27FC236}">
                <a16:creationId xmlns:a16="http://schemas.microsoft.com/office/drawing/2014/main" id="{5BA3D300-BBAF-6B47-A611-F27429F46988}"/>
              </a:ext>
            </a:extLst>
          </p:cNvPr>
          <p:cNvSpPr/>
          <p:nvPr/>
        </p:nvSpPr>
        <p:spPr>
          <a:xfrm>
            <a:off x="1443023" y="1160078"/>
            <a:ext cx="52588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60"/>
              </a:lnSpc>
              <a:spcBef>
                <a:spcPts val="200"/>
              </a:spcBef>
              <a:spcAft>
                <a:spcPts val="0"/>
              </a:spcAft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Impatto del lavoro agile in emergenza sulla vita personale e professionale dei lavoratori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5745414" y="1418847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436067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254C0907-4307-A846-B61A-47D8E31DB452}"/>
              </a:ext>
            </a:extLst>
          </p:cNvPr>
          <p:cNvSpPr txBox="1">
            <a:spLocks/>
          </p:cNvSpPr>
          <p:nvPr/>
        </p:nvSpPr>
        <p:spPr>
          <a:xfrm>
            <a:off x="285413" y="699353"/>
            <a:ext cx="8297486" cy="103064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            </a:t>
            </a: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1443023" y="1160078"/>
            <a:ext cx="52588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60"/>
              </a:lnSpc>
              <a:spcBef>
                <a:spcPts val="200"/>
              </a:spcBef>
              <a:spcAft>
                <a:spcPts val="0"/>
              </a:spcAft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Impatto del lavoro agile in emergenza sulla vita personale e professionale dei lavoratori</a:t>
            </a: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FCDDCBAF-673C-4372-85A4-4497D45BE6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1984571"/>
              </p:ext>
            </p:extLst>
          </p:nvPr>
        </p:nvGraphicFramePr>
        <p:xfrm>
          <a:off x="303198" y="1839177"/>
          <a:ext cx="8279702" cy="396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" name="Picture 2" descr="Visualizza immagine di origine">
            <a:extLst>
              <a:ext uri="{FF2B5EF4-FFF2-40B4-BE49-F238E27FC236}">
                <a16:creationId xmlns:a16="http://schemas.microsoft.com/office/drawing/2014/main" id="{D694C690-2A7D-5E4E-9FE1-AEB8F0815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977" y="878191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2ECEFE8D-4AE7-444B-8016-926FCA5A7CC8}"/>
              </a:ext>
            </a:extLst>
          </p:cNvPr>
          <p:cNvGrpSpPr/>
          <p:nvPr/>
        </p:nvGrpSpPr>
        <p:grpSpPr>
          <a:xfrm>
            <a:off x="303197" y="590166"/>
            <a:ext cx="1139826" cy="1139827"/>
            <a:chOff x="272917" y="378357"/>
            <a:chExt cx="1139826" cy="1139827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F8822977-33FD-344E-B0A3-6DAA75716E72}"/>
                </a:ext>
              </a:extLst>
            </p:cNvPr>
            <p:cNvSpPr/>
            <p:nvPr/>
          </p:nvSpPr>
          <p:spPr>
            <a:xfrm>
              <a:off x="272917" y="378357"/>
              <a:ext cx="1139826" cy="1139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E2A92199-5E86-934A-940B-E35500CEF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2917" y="378358"/>
              <a:ext cx="1139826" cy="1139826"/>
            </a:xfrm>
            <a:prstGeom prst="rect">
              <a:avLst/>
            </a:prstGeom>
          </p:spPr>
        </p:pic>
      </p:grpSp>
      <p:sp>
        <p:nvSpPr>
          <p:cNvPr id="14" name="Rettangolo 13"/>
          <p:cNvSpPr/>
          <p:nvPr/>
        </p:nvSpPr>
        <p:spPr>
          <a:xfrm>
            <a:off x="5172813" y="1422214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821536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66133AD0-286A-114B-842D-C6FF3D5F8F93}"/>
              </a:ext>
            </a:extLst>
          </p:cNvPr>
          <p:cNvSpPr txBox="1">
            <a:spLocks/>
          </p:cNvSpPr>
          <p:nvPr/>
        </p:nvSpPr>
        <p:spPr>
          <a:xfrm>
            <a:off x="1238609" y="708532"/>
            <a:ext cx="7344290" cy="96205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  </a:t>
            </a: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1514297" y="1189557"/>
            <a:ext cx="7344290" cy="50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Impatto del lavoro agile in emergenza sulla vita personale e </a:t>
            </a:r>
          </a:p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professionale dei Dirigenti/PO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414353BB-B5CE-47FF-80BE-C7D795B107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2835182"/>
              </p:ext>
            </p:extLst>
          </p:nvPr>
        </p:nvGraphicFramePr>
        <p:xfrm>
          <a:off x="403938" y="2051605"/>
          <a:ext cx="8178961" cy="4053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" name="Picture 2" descr="Visualizza immagine di origine">
            <a:extLst>
              <a:ext uri="{FF2B5EF4-FFF2-40B4-BE49-F238E27FC236}">
                <a16:creationId xmlns:a16="http://schemas.microsoft.com/office/drawing/2014/main" id="{9304E676-DB32-6649-B03D-40396615D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688" y="674696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9E05D661-A284-8F4D-AE4A-0AA0CF993C96}"/>
              </a:ext>
            </a:extLst>
          </p:cNvPr>
          <p:cNvSpPr/>
          <p:nvPr/>
        </p:nvSpPr>
        <p:spPr>
          <a:xfrm>
            <a:off x="330172" y="624157"/>
            <a:ext cx="1139826" cy="11398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5C26D46-8B25-AB43-980B-0BA5DD816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39" y="574914"/>
            <a:ext cx="1139825" cy="1139825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5253705" y="1421069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766399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8D367211-FFD7-044C-8AF0-2A9C91A5E2EC}"/>
              </a:ext>
            </a:extLst>
          </p:cNvPr>
          <p:cNvSpPr/>
          <p:nvPr/>
        </p:nvSpPr>
        <p:spPr>
          <a:xfrm>
            <a:off x="280843" y="1339076"/>
            <a:ext cx="3986358" cy="4525435"/>
          </a:xfrm>
          <a:prstGeom prst="rect">
            <a:avLst/>
          </a:prstGeom>
          <a:solidFill>
            <a:srgbClr val="ACB1C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0FF232DE-FF7A-E14F-8925-6BEF085A491B}"/>
              </a:ext>
            </a:extLst>
          </p:cNvPr>
          <p:cNvSpPr/>
          <p:nvPr/>
        </p:nvSpPr>
        <p:spPr>
          <a:xfrm>
            <a:off x="4194790" y="1442256"/>
            <a:ext cx="4555670" cy="4525435"/>
          </a:xfrm>
          <a:prstGeom prst="rect">
            <a:avLst/>
          </a:prstGeom>
          <a:solidFill>
            <a:srgbClr val="E5EDC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323711" y="1374109"/>
            <a:ext cx="1544161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it-IT" sz="17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(</a:t>
            </a:r>
            <a:r>
              <a:rPr lang="it-IT" sz="17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</a:rPr>
              <a:t>Lavoratore/</a:t>
            </a:r>
            <a:r>
              <a:rPr lang="it-IT" sz="1700" spc="-150" dirty="0" err="1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</a:rPr>
              <a:t>trice</a:t>
            </a:r>
            <a:r>
              <a:rPr lang="it-IT" sz="17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</a:rPr>
              <a:t>)</a:t>
            </a:r>
          </a:p>
        </p:txBody>
      </p:sp>
      <p:graphicFrame>
        <p:nvGraphicFramePr>
          <p:cNvPr id="18" name="Grafico 17">
            <a:extLst>
              <a:ext uri="{FF2B5EF4-FFF2-40B4-BE49-F238E27FC236}">
                <a16:creationId xmlns:a16="http://schemas.microsoft.com/office/drawing/2014/main" id="{95C549AF-9634-483F-ADF5-0E4D4EDC3F5D}"/>
              </a:ext>
            </a:extLst>
          </p:cNvPr>
          <p:cNvGraphicFramePr/>
          <p:nvPr/>
        </p:nvGraphicFramePr>
        <p:xfrm>
          <a:off x="397328" y="1730534"/>
          <a:ext cx="3629170" cy="4042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afico 18">
            <a:extLst>
              <a:ext uri="{FF2B5EF4-FFF2-40B4-BE49-F238E27FC236}">
                <a16:creationId xmlns:a16="http://schemas.microsoft.com/office/drawing/2014/main" id="{DD67103B-D1AF-4DDA-B3C7-0DB73A59D89A}"/>
              </a:ext>
            </a:extLst>
          </p:cNvPr>
          <p:cNvGraphicFramePr/>
          <p:nvPr/>
        </p:nvGraphicFramePr>
        <p:xfrm>
          <a:off x="4493907" y="1739947"/>
          <a:ext cx="4102260" cy="406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ttangolo 11">
            <a:extLst>
              <a:ext uri="{FF2B5EF4-FFF2-40B4-BE49-F238E27FC236}">
                <a16:creationId xmlns:a16="http://schemas.microsoft.com/office/drawing/2014/main" id="{A65BD9F1-66CC-4E04-BF5F-C99BB1C63FE4}"/>
              </a:ext>
            </a:extLst>
          </p:cNvPr>
          <p:cNvSpPr/>
          <p:nvPr/>
        </p:nvSpPr>
        <p:spPr>
          <a:xfrm>
            <a:off x="4648200" y="1415486"/>
            <a:ext cx="4102260" cy="301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z="17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(dirigenti/P.O.) 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6AE33D72-6B47-6E42-9853-841CF14D0142}"/>
              </a:ext>
            </a:extLst>
          </p:cNvPr>
          <p:cNvSpPr/>
          <p:nvPr/>
        </p:nvSpPr>
        <p:spPr>
          <a:xfrm>
            <a:off x="4477861" y="908393"/>
            <a:ext cx="2960938" cy="509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Percezione della qualità della vita e del lavoro. </a:t>
            </a:r>
          </a:p>
        </p:txBody>
      </p: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3B5BE56F-490A-2848-A685-1252B5DACC22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Rettangolo 21"/>
          <p:cNvSpPr/>
          <p:nvPr/>
        </p:nvSpPr>
        <p:spPr>
          <a:xfrm>
            <a:off x="2767155" y="5988878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735721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>
            <a:extLst>
              <a:ext uri="{FF2B5EF4-FFF2-40B4-BE49-F238E27FC236}">
                <a16:creationId xmlns:a16="http://schemas.microsoft.com/office/drawing/2014/main" id="{24C67D30-953F-0144-BAEE-A56E1BC7DD3C}"/>
              </a:ext>
            </a:extLst>
          </p:cNvPr>
          <p:cNvSpPr/>
          <p:nvPr/>
        </p:nvSpPr>
        <p:spPr>
          <a:xfrm>
            <a:off x="268397" y="1354034"/>
            <a:ext cx="4068126" cy="4525435"/>
          </a:xfrm>
          <a:prstGeom prst="rect">
            <a:avLst/>
          </a:prstGeom>
          <a:solidFill>
            <a:srgbClr val="ACB1C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31C1C222-5D8E-AE4B-828D-5911DA03826F}"/>
              </a:ext>
            </a:extLst>
          </p:cNvPr>
          <p:cNvSpPr/>
          <p:nvPr/>
        </p:nvSpPr>
        <p:spPr>
          <a:xfrm>
            <a:off x="4336523" y="1339076"/>
            <a:ext cx="4421863" cy="4525435"/>
          </a:xfrm>
          <a:prstGeom prst="rect">
            <a:avLst/>
          </a:prstGeom>
          <a:solidFill>
            <a:srgbClr val="E5EDC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4477861" y="908393"/>
            <a:ext cx="2960938" cy="297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Percezione della qualità della vita</a:t>
            </a: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BA81113B-4087-4333-8E36-455A31E23134}"/>
              </a:ext>
            </a:extLst>
          </p:cNvPr>
          <p:cNvGraphicFramePr/>
          <p:nvPr/>
        </p:nvGraphicFramePr>
        <p:xfrm>
          <a:off x="385614" y="1772090"/>
          <a:ext cx="3691352" cy="377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Grafico 12">
            <a:extLst>
              <a:ext uri="{FF2B5EF4-FFF2-40B4-BE49-F238E27FC236}">
                <a16:creationId xmlns:a16="http://schemas.microsoft.com/office/drawing/2014/main" id="{E24AE3F7-8AE8-4607-907F-248C4BAFE9CC}"/>
              </a:ext>
            </a:extLst>
          </p:cNvPr>
          <p:cNvGraphicFramePr/>
          <p:nvPr/>
        </p:nvGraphicFramePr>
        <p:xfrm>
          <a:off x="4572000" y="1763548"/>
          <a:ext cx="3972237" cy="3940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1C81A09A-7FC6-8F41-B59C-1A7B87DA57F1}"/>
              </a:ext>
            </a:extLst>
          </p:cNvPr>
          <p:cNvCxnSpPr/>
          <p:nvPr/>
        </p:nvCxnSpPr>
        <p:spPr>
          <a:xfrm>
            <a:off x="4336523" y="781512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Rettangolo 17"/>
          <p:cNvSpPr/>
          <p:nvPr/>
        </p:nvSpPr>
        <p:spPr>
          <a:xfrm>
            <a:off x="2950427" y="1281513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3727437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D3B23E4B-75EA-D049-A87A-3A4916861492}"/>
              </a:ext>
            </a:extLst>
          </p:cNvPr>
          <p:cNvSpPr/>
          <p:nvPr/>
        </p:nvSpPr>
        <p:spPr>
          <a:xfrm>
            <a:off x="268396" y="1354034"/>
            <a:ext cx="4057405" cy="4525435"/>
          </a:xfrm>
          <a:prstGeom prst="rect">
            <a:avLst/>
          </a:prstGeom>
          <a:solidFill>
            <a:srgbClr val="ACB1C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13E175A6-6A2F-8748-A677-C093956B53B0}"/>
              </a:ext>
            </a:extLst>
          </p:cNvPr>
          <p:cNvSpPr/>
          <p:nvPr/>
        </p:nvSpPr>
        <p:spPr>
          <a:xfrm>
            <a:off x="4325801" y="1339076"/>
            <a:ext cx="4432585" cy="4525435"/>
          </a:xfrm>
          <a:prstGeom prst="rect">
            <a:avLst/>
          </a:prstGeom>
          <a:solidFill>
            <a:srgbClr val="E5EDC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37D85257-2DAC-404F-B1BB-E51374651A5E}"/>
              </a:ext>
            </a:extLst>
          </p:cNvPr>
          <p:cNvGraphicFramePr/>
          <p:nvPr/>
        </p:nvGraphicFramePr>
        <p:xfrm>
          <a:off x="304543" y="1613328"/>
          <a:ext cx="3859493" cy="3665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Grafico 16">
            <a:extLst>
              <a:ext uri="{FF2B5EF4-FFF2-40B4-BE49-F238E27FC236}">
                <a16:creationId xmlns:a16="http://schemas.microsoft.com/office/drawing/2014/main" id="{49EF92A7-CEE5-460B-B59C-7092EB65476D}"/>
              </a:ext>
            </a:extLst>
          </p:cNvPr>
          <p:cNvGraphicFramePr/>
          <p:nvPr/>
        </p:nvGraphicFramePr>
        <p:xfrm>
          <a:off x="4424423" y="1613328"/>
          <a:ext cx="4233971" cy="373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ttangolo 11">
            <a:extLst>
              <a:ext uri="{FF2B5EF4-FFF2-40B4-BE49-F238E27FC236}">
                <a16:creationId xmlns:a16="http://schemas.microsoft.com/office/drawing/2014/main" id="{DFD5BABF-82CA-3E41-901F-FC2D9C2BFD5F}"/>
              </a:ext>
            </a:extLst>
          </p:cNvPr>
          <p:cNvSpPr/>
          <p:nvPr/>
        </p:nvSpPr>
        <p:spPr>
          <a:xfrm>
            <a:off x="4477861" y="908393"/>
            <a:ext cx="2938404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Percezione della qualità della vita</a:t>
            </a:r>
          </a:p>
          <a:p>
            <a:pPr>
              <a:lnSpc>
                <a:spcPts val="1560"/>
              </a:lnSpc>
            </a:pPr>
            <a:endParaRPr lang="it-IT" spc="-150" dirty="0">
              <a:solidFill>
                <a:srgbClr val="697AB6"/>
              </a:solidFill>
              <a:latin typeface="Circular Pro Book" panose="020B0604020101020102" pitchFamily="34" charset="77"/>
              <a:ea typeface="Yu Gothic Light" panose="020B0300000000000000" pitchFamily="34" charset="-128"/>
              <a:cs typeface="Circular Pro Book" panose="020B0604020101020102" pitchFamily="34" charset="77"/>
            </a:endParaRP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33EB1B15-D568-DF47-BA8D-128EC6D8DB23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Rettangolo 19"/>
          <p:cNvSpPr/>
          <p:nvPr/>
        </p:nvSpPr>
        <p:spPr>
          <a:xfrm>
            <a:off x="2991965" y="5912855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3724121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CFEFB43-C94D-754F-B760-031286C1FE09}"/>
              </a:ext>
            </a:extLst>
          </p:cNvPr>
          <p:cNvSpPr/>
          <p:nvPr/>
        </p:nvSpPr>
        <p:spPr>
          <a:xfrm>
            <a:off x="268396" y="1354034"/>
            <a:ext cx="4134031" cy="4525435"/>
          </a:xfrm>
          <a:prstGeom prst="rect">
            <a:avLst/>
          </a:prstGeom>
          <a:solidFill>
            <a:srgbClr val="ACB1CE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560F64AB-941F-B149-93A0-6E7F767451F4}"/>
              </a:ext>
            </a:extLst>
          </p:cNvPr>
          <p:cNvSpPr/>
          <p:nvPr/>
        </p:nvSpPr>
        <p:spPr>
          <a:xfrm>
            <a:off x="4436723" y="1339076"/>
            <a:ext cx="4321663" cy="4525435"/>
          </a:xfrm>
          <a:prstGeom prst="rect">
            <a:avLst/>
          </a:prstGeom>
          <a:solidFill>
            <a:srgbClr val="E5EDC5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BA81113B-4087-4333-8E36-455A31E23134}"/>
              </a:ext>
            </a:extLst>
          </p:cNvPr>
          <p:cNvGraphicFramePr/>
          <p:nvPr/>
        </p:nvGraphicFramePr>
        <p:xfrm>
          <a:off x="447363" y="1694657"/>
          <a:ext cx="3836960" cy="380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Grafico 12">
            <a:extLst>
              <a:ext uri="{FF2B5EF4-FFF2-40B4-BE49-F238E27FC236}">
                <a16:creationId xmlns:a16="http://schemas.microsoft.com/office/drawing/2014/main" id="{E24AE3F7-8AE8-4607-907F-248C4BAFE9CC}"/>
              </a:ext>
            </a:extLst>
          </p:cNvPr>
          <p:cNvGraphicFramePr/>
          <p:nvPr/>
        </p:nvGraphicFramePr>
        <p:xfrm>
          <a:off x="4672991" y="1661663"/>
          <a:ext cx="3740904" cy="3842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Rettangolo 15">
            <a:extLst>
              <a:ext uri="{FF2B5EF4-FFF2-40B4-BE49-F238E27FC236}">
                <a16:creationId xmlns:a16="http://schemas.microsoft.com/office/drawing/2014/main" id="{C73E7BEB-52C7-CC45-B6BC-0CE2F87313B2}"/>
              </a:ext>
            </a:extLst>
          </p:cNvPr>
          <p:cNvSpPr/>
          <p:nvPr/>
        </p:nvSpPr>
        <p:spPr>
          <a:xfrm>
            <a:off x="4477860" y="908393"/>
            <a:ext cx="3171861" cy="509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Percezione della qualità del lavoro</a:t>
            </a:r>
          </a:p>
          <a:p>
            <a:pPr>
              <a:lnSpc>
                <a:spcPts val="1560"/>
              </a:lnSpc>
            </a:pPr>
            <a:endParaRPr lang="it-IT" spc="-150" dirty="0">
              <a:solidFill>
                <a:srgbClr val="697AB6"/>
              </a:solidFill>
              <a:latin typeface="Circular Pro Book" panose="020B0604020101020102" pitchFamily="34" charset="77"/>
              <a:ea typeface="Yu Gothic Light" panose="020B0300000000000000" pitchFamily="34" charset="-128"/>
              <a:cs typeface="Circular Pro Book" panose="020B0604020101020102" pitchFamily="34" charset="77"/>
            </a:endParaRPr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FEE8389F-6E28-4840-A9FF-2BA41D979F79}"/>
              </a:ext>
            </a:extLst>
          </p:cNvPr>
          <p:cNvCxnSpPr/>
          <p:nvPr/>
        </p:nvCxnSpPr>
        <p:spPr>
          <a:xfrm>
            <a:off x="4402427" y="740838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Rettangolo 19"/>
          <p:cNvSpPr/>
          <p:nvPr/>
        </p:nvSpPr>
        <p:spPr>
          <a:xfrm>
            <a:off x="2890703" y="5959014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2048720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37D85257-2DAC-404F-B1BB-E51374651A5E}"/>
              </a:ext>
            </a:extLst>
          </p:cNvPr>
          <p:cNvGraphicFramePr/>
          <p:nvPr/>
        </p:nvGraphicFramePr>
        <p:xfrm>
          <a:off x="313908" y="1921398"/>
          <a:ext cx="4197779" cy="3763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Grafico 16">
            <a:extLst>
              <a:ext uri="{FF2B5EF4-FFF2-40B4-BE49-F238E27FC236}">
                <a16:creationId xmlns:a16="http://schemas.microsoft.com/office/drawing/2014/main" id="{49EF92A7-CEE5-460B-B59C-7092EB65476D}"/>
              </a:ext>
            </a:extLst>
          </p:cNvPr>
          <p:cNvGraphicFramePr/>
          <p:nvPr/>
        </p:nvGraphicFramePr>
        <p:xfrm>
          <a:off x="4511687" y="1947901"/>
          <a:ext cx="4233971" cy="373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ttangolo 11">
            <a:extLst>
              <a:ext uri="{FF2B5EF4-FFF2-40B4-BE49-F238E27FC236}">
                <a16:creationId xmlns:a16="http://schemas.microsoft.com/office/drawing/2014/main" id="{598A3562-6074-8847-BB3D-F4C165503FB7}"/>
              </a:ext>
            </a:extLst>
          </p:cNvPr>
          <p:cNvSpPr/>
          <p:nvPr/>
        </p:nvSpPr>
        <p:spPr>
          <a:xfrm>
            <a:off x="4477860" y="908393"/>
            <a:ext cx="3171861" cy="509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Percezione della qualità del lavoro</a:t>
            </a:r>
          </a:p>
          <a:p>
            <a:pPr>
              <a:lnSpc>
                <a:spcPts val="1560"/>
              </a:lnSpc>
            </a:pPr>
            <a:endParaRPr lang="it-IT" spc="-150" dirty="0">
              <a:solidFill>
                <a:srgbClr val="697AB6"/>
              </a:solidFill>
              <a:latin typeface="Circular Pro Book" panose="020B0604020101020102" pitchFamily="34" charset="77"/>
              <a:ea typeface="Yu Gothic Light" panose="020B0300000000000000" pitchFamily="34" charset="-128"/>
              <a:cs typeface="Circular Pro Book" panose="020B0604020101020102" pitchFamily="34" charset="77"/>
            </a:endParaRPr>
          </a:p>
        </p:txBody>
      </p: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F81D6D51-930A-5344-ABDF-49215823B523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Rettangolo 17"/>
          <p:cNvSpPr/>
          <p:nvPr/>
        </p:nvSpPr>
        <p:spPr>
          <a:xfrm>
            <a:off x="2781657" y="1397192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8140652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272916" y="1430195"/>
            <a:ext cx="8728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Considerazioni relative all’emergenza (relazioni – fiducia – obiettivi)  </a:t>
            </a:r>
          </a:p>
          <a:p>
            <a:pPr algn="ctr"/>
            <a:endParaRPr lang="it-IT" spc="-150" dirty="0">
              <a:solidFill>
                <a:srgbClr val="697AB6"/>
              </a:solidFill>
              <a:latin typeface="Circular Pro Book" panose="020B0604020101020102" pitchFamily="34" charset="77"/>
              <a:ea typeface="Yu Gothic Light" panose="020B0300000000000000" pitchFamily="34" charset="-128"/>
              <a:cs typeface="Circular Pro Book" panose="020B0604020101020102" pitchFamily="34" charset="77"/>
            </a:endParaRP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B54D7603-6695-491B-8674-9E0A637D5B1A}"/>
              </a:ext>
            </a:extLst>
          </p:cNvPr>
          <p:cNvGraphicFramePr/>
          <p:nvPr/>
        </p:nvGraphicFramePr>
        <p:xfrm>
          <a:off x="272916" y="1799527"/>
          <a:ext cx="8585672" cy="3964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55CA6643-21D2-B24D-B3EB-C68BC41FDD51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2640446" y="5825747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41241935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3668582" y="734437"/>
            <a:ext cx="4405018" cy="785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60"/>
              </a:lnSpc>
            </a:pP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Considerazioni relative all’emergenza (ambiente di lavoro – isolamento)</a:t>
            </a:r>
          </a:p>
          <a:p>
            <a:pPr algn="ctr">
              <a:lnSpc>
                <a:spcPts val="1760"/>
              </a:lnSpc>
            </a:pPr>
            <a:endParaRPr lang="it-IT" spc="-150" dirty="0">
              <a:solidFill>
                <a:srgbClr val="697AB6"/>
              </a:solidFill>
              <a:latin typeface="Circular Pro Book" panose="020B0604020101020102" pitchFamily="34" charset="77"/>
              <a:ea typeface="Yu Gothic Light" panose="020B0300000000000000" pitchFamily="34" charset="-128"/>
              <a:cs typeface="Circular Pro Book" panose="020B0604020101020102" pitchFamily="34" charset="77"/>
            </a:endParaRP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41E64CF4-0F6B-46F5-B978-B2EEF328BD65}"/>
              </a:ext>
            </a:extLst>
          </p:cNvPr>
          <p:cNvGraphicFramePr/>
          <p:nvPr/>
        </p:nvGraphicFramePr>
        <p:xfrm>
          <a:off x="272915" y="1862277"/>
          <a:ext cx="8477546" cy="4002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Rettangolo 12"/>
          <p:cNvSpPr/>
          <p:nvPr/>
        </p:nvSpPr>
        <p:spPr>
          <a:xfrm>
            <a:off x="5253705" y="1421069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85219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C7554AD-091A-744A-9D7F-E6C928507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60333" y="1051867"/>
            <a:ext cx="3188928" cy="637135"/>
          </a:xfrm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it-IT" sz="3200" dirty="0">
                <a:solidFill>
                  <a:srgbClr val="6679BB"/>
                </a:solidFill>
                <a:cs typeface="Arial" panose="020B0604020202020204" pitchFamily="34" charset="0"/>
              </a:rPr>
              <a:t> </a:t>
            </a:r>
            <a:endParaRPr lang="it-IT" sz="3200" dirty="0">
              <a:solidFill>
                <a:srgbClr val="6679BB"/>
              </a:solidFill>
              <a:ea typeface="+mn-ea"/>
              <a:cs typeface="+mn-cs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40BA061-B7A0-4C55-98F9-120B6AC964D4}"/>
              </a:ext>
            </a:extLst>
          </p:cNvPr>
          <p:cNvSpPr txBox="1"/>
          <p:nvPr/>
        </p:nvSpPr>
        <p:spPr>
          <a:xfrm>
            <a:off x="1001366" y="2810107"/>
            <a:ext cx="2422302" cy="9032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it-IT"/>
            </a:defPPr>
            <a:lvl1pPr algn="ctr">
              <a:defRPr sz="1400" b="1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defRPr>
            </a:lvl1pPr>
          </a:lstStyle>
          <a:p>
            <a:pPr algn="l"/>
            <a:r>
              <a:rPr lang="it-IT" dirty="0"/>
              <a:t>Supporto alla redazione degli Atti normativi</a:t>
            </a:r>
          </a:p>
          <a:p>
            <a:pPr algn="l"/>
            <a:r>
              <a:rPr lang="it-IT" dirty="0"/>
              <a:t>e/o amministrativi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D8A78BE-FFDA-4EAA-9E71-EA8BD2901AB8}"/>
              </a:ext>
            </a:extLst>
          </p:cNvPr>
          <p:cNvSpPr txBox="1"/>
          <p:nvPr/>
        </p:nvSpPr>
        <p:spPr>
          <a:xfrm>
            <a:off x="4338110" y="2525751"/>
            <a:ext cx="3308394" cy="9032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it-IT"/>
            </a:defPPr>
            <a:lvl1pPr algn="ctr">
              <a:defRPr sz="1400" b="1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defRPr>
            </a:lvl1pPr>
          </a:lstStyle>
          <a:p>
            <a:pPr algn="l"/>
            <a:r>
              <a:rPr lang="it-IT" dirty="0"/>
              <a:t>15 dirigenti formati</a:t>
            </a:r>
          </a:p>
          <a:p>
            <a:pPr algn="l"/>
            <a:r>
              <a:rPr lang="it-IT" dirty="0"/>
              <a:t>Oltre 100 lavoratori/lavoratrici formati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A10652F4-F0F9-45DF-A3EA-CC0F8040DC03}"/>
              </a:ext>
            </a:extLst>
          </p:cNvPr>
          <p:cNvSpPr txBox="1"/>
          <p:nvPr/>
        </p:nvSpPr>
        <p:spPr>
          <a:xfrm>
            <a:off x="2212517" y="4834461"/>
            <a:ext cx="2593805" cy="12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it-IT"/>
            </a:defPPr>
            <a:lvl1pPr>
              <a:defRPr sz="1400" b="1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defRPr>
            </a:lvl1pPr>
          </a:lstStyle>
          <a:p>
            <a:r>
              <a:rPr lang="it-IT" dirty="0"/>
              <a:t>17 Lavoratori coinvolti</a:t>
            </a:r>
          </a:p>
          <a:p>
            <a:r>
              <a:rPr lang="it-IT" dirty="0"/>
              <a:t>1 Survey</a:t>
            </a:r>
          </a:p>
          <a:p>
            <a:r>
              <a:rPr lang="it-IT" dirty="0"/>
              <a:t>1 Focus Group coi dirigenti</a:t>
            </a:r>
          </a:p>
          <a:p>
            <a:r>
              <a:rPr lang="it-IT" dirty="0"/>
              <a:t>1 Focus Group coi lav. agili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86AC42D-EFC5-4A4A-868F-01C6C95C652A}"/>
              </a:ext>
            </a:extLst>
          </p:cNvPr>
          <p:cNvSpPr txBox="1"/>
          <p:nvPr/>
        </p:nvSpPr>
        <p:spPr>
          <a:xfrm>
            <a:off x="5939267" y="1101690"/>
            <a:ext cx="2658765" cy="903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it-IT" sz="1600" b="1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Definizione Piano </a:t>
            </a:r>
          </a:p>
          <a:p>
            <a:r>
              <a:rPr lang="it-IT" sz="1600" b="1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Lavoro Agile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B087A4B-C699-428C-A32A-61F1A9C7103C}"/>
              </a:ext>
            </a:extLst>
          </p:cNvPr>
          <p:cNvSpPr txBox="1"/>
          <p:nvPr/>
        </p:nvSpPr>
        <p:spPr>
          <a:xfrm>
            <a:off x="6391096" y="4730751"/>
            <a:ext cx="1755106" cy="12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it-IT"/>
            </a:defPPr>
            <a:lvl1pPr>
              <a:defRPr sz="1400" b="1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defRPr>
            </a:lvl1pPr>
          </a:lstStyle>
          <a:p>
            <a:r>
              <a:rPr lang="it-IT" dirty="0"/>
              <a:t>137 lavoratori e lavoratrici agili (su 164 dipendenti totali)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27" name="Picture 2" descr="Visualizza immagine di origine">
            <a:extLst>
              <a:ext uri="{FF2B5EF4-FFF2-40B4-BE49-F238E27FC236}">
                <a16:creationId xmlns:a16="http://schemas.microsoft.com/office/drawing/2014/main" id="{2B2C3D27-9F4F-6646-AD67-C36CE2B6E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029" y="4471051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7536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731768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49" y="718921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3552092" y="761853"/>
            <a:ext cx="46933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60"/>
              </a:lnSpc>
            </a:pPr>
            <a:r>
              <a:rPr lang="it-IT" sz="16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Considerazioni relative all’emergenza </a:t>
            </a:r>
          </a:p>
          <a:p>
            <a:pPr>
              <a:lnSpc>
                <a:spcPts val="1760"/>
              </a:lnSpc>
            </a:pPr>
            <a:r>
              <a:rPr lang="it-IT" sz="1600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(strumenti di lavoro – accesso alla documentazione). </a:t>
            </a: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942C2B28-C636-4EAB-8234-47CCACB8631F}"/>
              </a:ext>
            </a:extLst>
          </p:cNvPr>
          <p:cNvGraphicFramePr/>
          <p:nvPr/>
        </p:nvGraphicFramePr>
        <p:xfrm>
          <a:off x="272915" y="1862277"/>
          <a:ext cx="8477545" cy="4002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2FAC0851-EB6B-4D45-92BC-3E6D9F5370B6}"/>
              </a:ext>
            </a:extLst>
          </p:cNvPr>
          <p:cNvCxnSpPr/>
          <p:nvPr/>
        </p:nvCxnSpPr>
        <p:spPr>
          <a:xfrm>
            <a:off x="4247398" y="837812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2650071" y="1493621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5277460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4270917" y="815457"/>
            <a:ext cx="303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Opinioni dei dirigenti/P.O.. 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1C8BF92B-D1DA-4D04-B132-C49178B5CF27}"/>
              </a:ext>
            </a:extLst>
          </p:cNvPr>
          <p:cNvGraphicFramePr/>
          <p:nvPr/>
        </p:nvGraphicFramePr>
        <p:xfrm>
          <a:off x="393539" y="1799527"/>
          <a:ext cx="8178961" cy="4064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54917B33-BCAD-794F-8A70-BDD73444E079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2843282" y="1405259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2937351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 err="1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</a:t>
            </a: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C260A5EF-8E05-4423-BD80-609E6741F7EF}"/>
              </a:ext>
            </a:extLst>
          </p:cNvPr>
          <p:cNvSpPr/>
          <p:nvPr/>
        </p:nvSpPr>
        <p:spPr>
          <a:xfrm>
            <a:off x="1199813" y="5864511"/>
            <a:ext cx="7658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Analisi del dato e raffronto con la media nazionale e territoriale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4302513" y="721114"/>
            <a:ext cx="3437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Strumenti di comunicazione utilizzati dai/</a:t>
            </a:r>
            <a:r>
              <a:rPr lang="it-IT" spc="-150" dirty="0" err="1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lle</a:t>
            </a:r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 dirigenti./P.O. Solo rispondenti</a:t>
            </a: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F9A79389-4145-424D-82BB-E81AA289B5E1}"/>
              </a:ext>
            </a:extLst>
          </p:cNvPr>
          <p:cNvGraphicFramePr/>
          <p:nvPr/>
        </p:nvGraphicFramePr>
        <p:xfrm>
          <a:off x="544010" y="1973579"/>
          <a:ext cx="7859210" cy="3890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A8E3221B-A342-D545-8212-C02AF7198EDC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9293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5A0C8DF-6AA4-4CEB-96C1-10F76CD05905}"/>
              </a:ext>
            </a:extLst>
          </p:cNvPr>
          <p:cNvSpPr txBox="1"/>
          <p:nvPr/>
        </p:nvSpPr>
        <p:spPr>
          <a:xfrm>
            <a:off x="8313949" y="2694029"/>
            <a:ext cx="2069100" cy="195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AutoShape 2" descr="Visualizza immagine di origine">
            <a:extLst>
              <a:ext uri="{FF2B5EF4-FFF2-40B4-BE49-F238E27FC236}">
                <a16:creationId xmlns:a16="http://schemas.microsoft.com/office/drawing/2014/main" id="{ACA1BCE0-8E5D-424F-8609-4F5954806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Visualizza immagine di origine">
            <a:extLst>
              <a:ext uri="{FF2B5EF4-FFF2-40B4-BE49-F238E27FC236}">
                <a16:creationId xmlns:a16="http://schemas.microsoft.com/office/drawing/2014/main" id="{2D825D9E-D353-4DB3-BD7C-19A4AEAE7B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Visualizza immagine di origine">
            <a:extLst>
              <a:ext uri="{FF2B5EF4-FFF2-40B4-BE49-F238E27FC236}">
                <a16:creationId xmlns:a16="http://schemas.microsoft.com/office/drawing/2014/main" id="{F468EB83-E35D-41D5-A451-65F377A1F4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1A1DC214-3AB0-2E49-B18E-047EA53BB2A5}"/>
              </a:ext>
            </a:extLst>
          </p:cNvPr>
          <p:cNvSpPr txBox="1">
            <a:spLocks/>
          </p:cNvSpPr>
          <p:nvPr/>
        </p:nvSpPr>
        <p:spPr>
          <a:xfrm>
            <a:off x="272915" y="718922"/>
            <a:ext cx="8477545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Survey emergenziale</a:t>
            </a:r>
          </a:p>
        </p:txBody>
      </p:sp>
      <p:pic>
        <p:nvPicPr>
          <p:cNvPr id="14" name="Picture 2" descr="Visualizza immagine di origine">
            <a:extLst>
              <a:ext uri="{FF2B5EF4-FFF2-40B4-BE49-F238E27FC236}">
                <a16:creationId xmlns:a16="http://schemas.microsoft.com/office/drawing/2014/main" id="{7E8E1767-6609-48F2-864A-2F31FDD2C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289" y="710260"/>
            <a:ext cx="654211" cy="65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7C91FE99-19E3-4EF4-9B67-FE7AD25C5AEE}"/>
              </a:ext>
            </a:extLst>
          </p:cNvPr>
          <p:cNvSpPr/>
          <p:nvPr/>
        </p:nvSpPr>
        <p:spPr>
          <a:xfrm>
            <a:off x="4273158" y="703351"/>
            <a:ext cx="3972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pc="-150" dirty="0">
                <a:solidFill>
                  <a:srgbClr val="697AB6"/>
                </a:solidFill>
                <a:latin typeface="Circular Pro Book" panose="020B0604020101020102" pitchFamily="34" charset="77"/>
                <a:ea typeface="Yu Gothic Light" panose="020B0300000000000000" pitchFamily="34" charset="-128"/>
                <a:cs typeface="Circular Pro Book" panose="020B0604020101020102" pitchFamily="34" charset="77"/>
              </a:rPr>
              <a:t>Utilità dell’esperienza emergenziale per il futuro del LA nella PA. </a:t>
            </a:r>
          </a:p>
        </p:txBody>
      </p:sp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EAFCEAD4-47F0-4814-8B9B-1A0C6B50E142}"/>
              </a:ext>
            </a:extLst>
          </p:cNvPr>
          <p:cNvGraphicFramePr/>
          <p:nvPr/>
        </p:nvGraphicFramePr>
        <p:xfrm>
          <a:off x="405115" y="1799527"/>
          <a:ext cx="8453472" cy="406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ttore 1 10">
            <a:extLst>
              <a:ext uri="{FF2B5EF4-FFF2-40B4-BE49-F238E27FC236}">
                <a16:creationId xmlns:a16="http://schemas.microsoft.com/office/drawing/2014/main" id="{43DAB261-584E-E649-8329-E2799149B818}"/>
              </a:ext>
            </a:extLst>
          </p:cNvPr>
          <p:cNvCxnSpPr/>
          <p:nvPr/>
        </p:nvCxnSpPr>
        <p:spPr>
          <a:xfrm>
            <a:off x="4270917" y="790069"/>
            <a:ext cx="0" cy="466676"/>
          </a:xfrm>
          <a:prstGeom prst="line">
            <a:avLst/>
          </a:prstGeom>
          <a:ln>
            <a:solidFill>
              <a:srgbClr val="697AB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2794450" y="1428501"/>
            <a:ext cx="28552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(Valori percentuali su rispondenti)</a:t>
            </a:r>
          </a:p>
        </p:txBody>
      </p:sp>
    </p:spTree>
    <p:extLst>
      <p:ext uri="{BB962C8B-B14F-4D97-AF65-F5344CB8AC3E}">
        <p14:creationId xmlns:p14="http://schemas.microsoft.com/office/powerpoint/2010/main" val="39420002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EB4E4FF5-A528-4337-AB5E-F10662F30EAD}"/>
              </a:ext>
            </a:extLst>
          </p:cNvPr>
          <p:cNvSpPr/>
          <p:nvPr/>
        </p:nvSpPr>
        <p:spPr>
          <a:xfrm>
            <a:off x="-1311088" y="4973374"/>
            <a:ext cx="2710834" cy="2159442"/>
          </a:xfrm>
          <a:prstGeom prst="roundRect">
            <a:avLst>
              <a:gd name="adj" fmla="val 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  <a:scene3d>
            <a:camera prst="perspectiveFront"/>
            <a:lightRig rig="chilly" dir="t">
              <a:rot lat="0" lon="0" rev="18480000"/>
            </a:lightRig>
          </a:scene3d>
          <a:sp3d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A7053CCE-0AE3-4070-A7A5-CC7C368BA5B2}"/>
              </a:ext>
            </a:extLst>
          </p:cNvPr>
          <p:cNvSpPr/>
          <p:nvPr/>
        </p:nvSpPr>
        <p:spPr>
          <a:xfrm>
            <a:off x="373745" y="3678954"/>
            <a:ext cx="374737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Risultati emersi</a:t>
            </a:r>
          </a:p>
          <a:p>
            <a:pPr algn="just"/>
            <a:endParaRPr lang="it-IT" b="1" dirty="0">
              <a:solidFill>
                <a:srgbClr val="697AB6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just"/>
            <a:endParaRPr lang="it-IT" b="1" dirty="0">
              <a:solidFill>
                <a:srgbClr val="697AB6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just"/>
            <a:r>
              <a:rPr lang="it-IT" sz="1400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Analisi ragionata dei risultati emersi attraverso la somministrazione degli strumenti di monitoraggio, soprattutto in termini di soddisfazione e impatto della sperimentazione sull'organizzazione della PA </a:t>
            </a:r>
            <a:r>
              <a:rPr lang="it-IT" sz="1400" b="1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             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7F068DF-D1AD-49B2-A360-281AE4EE1D66}"/>
              </a:ext>
            </a:extLst>
          </p:cNvPr>
          <p:cNvSpPr txBox="1"/>
          <p:nvPr/>
        </p:nvSpPr>
        <p:spPr>
          <a:xfrm>
            <a:off x="4764252" y="3673532"/>
            <a:ext cx="3808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697AB6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Indicazioni  utili per la prosecuzione delle attività</a:t>
            </a:r>
          </a:p>
        </p:txBody>
      </p:sp>
      <p:pic>
        <p:nvPicPr>
          <p:cNvPr id="2050" name="Picture 2" descr="Risultato immagine per prospettive fututo">
            <a:extLst>
              <a:ext uri="{FF2B5EF4-FFF2-40B4-BE49-F238E27FC236}">
                <a16:creationId xmlns:a16="http://schemas.microsoft.com/office/drawing/2014/main" id="{0EFA1143-4A89-4AFB-9A5C-33D27E857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566" y="1833637"/>
            <a:ext cx="2621616" cy="17695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7F42A996-8DDE-4674-9E7A-DB622E86F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40" y="1763240"/>
            <a:ext cx="2547182" cy="1910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3093B90C-2673-3E43-97EE-849D2D3A126E}"/>
              </a:ext>
            </a:extLst>
          </p:cNvPr>
          <p:cNvSpPr txBox="1">
            <a:spLocks/>
          </p:cNvSpPr>
          <p:nvPr/>
        </p:nvSpPr>
        <p:spPr>
          <a:xfrm>
            <a:off x="272916" y="808823"/>
            <a:ext cx="8299584" cy="615190"/>
          </a:xfrm>
          <a:prstGeom prst="rect">
            <a:avLst/>
          </a:prstGeom>
          <a:solidFill>
            <a:srgbClr val="E5EDC5"/>
          </a:solidFill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Conclusioni</a:t>
            </a:r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68CE0173-3ECF-054C-BCF0-687724E3C5AD}"/>
              </a:ext>
            </a:extLst>
          </p:cNvPr>
          <p:cNvCxnSpPr/>
          <p:nvPr/>
        </p:nvCxnSpPr>
        <p:spPr>
          <a:xfrm>
            <a:off x="4593021" y="2293132"/>
            <a:ext cx="0" cy="331939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6739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9">
            <a:extLst>
              <a:ext uri="{FF2B5EF4-FFF2-40B4-BE49-F238E27FC236}">
                <a16:creationId xmlns:a16="http://schemas.microsoft.com/office/drawing/2014/main" id="{DD3D299E-258C-C346-BE3A-6D83C214C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77642"/>
            <a:ext cx="7531894" cy="4533548"/>
          </a:xfrm>
          <a:prstGeom prst="rect">
            <a:avLst/>
          </a:prstGeom>
          <a:noFill/>
          <a:ln w="28575">
            <a:solidFill>
              <a:srgbClr val="6679BB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2800" b="1" dirty="0">
              <a:latin typeface="Arial Narrow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it-IT" altLang="it-IT" sz="2400" dirty="0">
                <a:solidFill>
                  <a:srgbClr val="8EB11E"/>
                </a:solidFill>
                <a:latin typeface="Circular Pro Medium" panose="020B0604020101020102" pitchFamily="34" charset="77"/>
                <a:cs typeface="Circular Pro Medium" panose="020B0604020101020102" pitchFamily="34" charset="77"/>
              </a:rPr>
              <a:t>Grazie per l’attenzione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600" b="1" dirty="0">
              <a:solidFill>
                <a:srgbClr val="002E5D"/>
              </a:solidFill>
              <a:latin typeface="Arial Narrow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2E5D"/>
              </a:solidFill>
              <a:latin typeface="Arial Narrow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Dipartimento per le pari opportunità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Ufficio per le questioni internazionali e gli affari generali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europa.po@governo.it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</a:t>
            </a: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/ 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www.pariopportunita.gov.it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Tel. 06-6779 2430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Sito web del progetto: 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www.amministrazioneagile.it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lavoroagiledpo@governo.it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</a:t>
            </a: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e </a:t>
            </a:r>
            <a:r>
              <a:rPr lang="it-IT" altLang="it-IT" sz="1800" b="1" dirty="0">
                <a:solidFill>
                  <a:srgbClr val="0070C0"/>
                </a:solidFill>
                <a:latin typeface="Circular Pro Book" panose="020B0604020101020102" pitchFamily="34" charset="77"/>
                <a:cs typeface="Circular Pro Book" panose="020B0604020101020102" pitchFamily="34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giornatelavoroagiledpo@governo.it</a:t>
            </a:r>
            <a:endParaRPr lang="it-IT" altLang="it-IT" sz="1800" b="1" dirty="0">
              <a:solidFill>
                <a:srgbClr val="0070C0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t-IT" altLang="it-IT" sz="1800" b="1" dirty="0">
              <a:solidFill>
                <a:srgbClr val="6679BB"/>
              </a:solidFill>
              <a:latin typeface="Circular Pro Book" panose="020B0604020101020102" pitchFamily="34" charset="77"/>
              <a:cs typeface="Circular Pro Book" panose="020B0604020101020102" pitchFamily="34" charset="77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                    @</a:t>
            </a:r>
            <a:r>
              <a:rPr lang="it-IT" altLang="it-IT" sz="1800" b="1" dirty="0" err="1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lavoroagilePA</a:t>
            </a:r>
            <a:r>
              <a:rPr lang="it-IT" altLang="it-IT" sz="1800" b="1" dirty="0">
                <a:solidFill>
                  <a:srgbClr val="6679BB"/>
                </a:solidFill>
                <a:latin typeface="Circular Pro Book" panose="020B0604020101020102" pitchFamily="34" charset="77"/>
                <a:cs typeface="Circular Pro Book" panose="020B0604020101020102" pitchFamily="34" charset="77"/>
              </a:rPr>
              <a:t>               Lavoro agile per il futuro 												della PA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it-IT" altLang="it-IT" sz="1800" b="1" dirty="0">
              <a:latin typeface="Arial Narrow" panose="020B0604020202020204" pitchFamily="34" charset="0"/>
            </a:endParaRPr>
          </a:p>
        </p:txBody>
      </p:sp>
      <p:pic>
        <p:nvPicPr>
          <p:cNvPr id="3" name="Picture 8" descr="Risultati immagini per twitter">
            <a:extLst>
              <a:ext uri="{FF2B5EF4-FFF2-40B4-BE49-F238E27FC236}">
                <a16:creationId xmlns:a16="http://schemas.microsoft.com/office/drawing/2014/main" id="{4D37C14B-1FBB-DF49-93EE-15D0AF13F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269" y="4947609"/>
            <a:ext cx="634298" cy="63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Immagine correlata">
            <a:extLst>
              <a:ext uri="{FF2B5EF4-FFF2-40B4-BE49-F238E27FC236}">
                <a16:creationId xmlns:a16="http://schemas.microsoft.com/office/drawing/2014/main" id="{D9F768BE-5CD7-1348-B4A2-C41D647A9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43" y="4947609"/>
            <a:ext cx="611563" cy="53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91C2FC8-938C-7C46-BFEC-C7541688B717}"/>
              </a:ext>
            </a:extLst>
          </p:cNvPr>
          <p:cNvSpPr/>
          <p:nvPr/>
        </p:nvSpPr>
        <p:spPr>
          <a:xfrm>
            <a:off x="337542" y="952589"/>
            <a:ext cx="1629371" cy="1117511"/>
          </a:xfrm>
          <a:prstGeom prst="rect">
            <a:avLst/>
          </a:prstGeom>
          <a:solidFill>
            <a:schemeClr val="bg1"/>
          </a:solidFill>
          <a:ln>
            <a:solidFill>
              <a:srgbClr val="697AB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4">
            <a:extLst>
              <a:ext uri="{FF2B5EF4-FFF2-40B4-BE49-F238E27FC236}">
                <a16:creationId xmlns:a16="http://schemas.microsoft.com/office/drawing/2014/main" id="{027CAF74-B945-D540-85A3-48F72F8853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39" y="1110915"/>
            <a:ext cx="129659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3">
            <a:extLst>
              <a:ext uri="{FF2B5EF4-FFF2-40B4-BE49-F238E27FC236}">
                <a16:creationId xmlns:a16="http://schemas.microsoft.com/office/drawing/2014/main" id="{CC8C7C99-42C4-0249-9C7C-87249B6CA6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62"/>
            <a:ext cx="9144000" cy="90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7EA60B8E-979E-A245-98CA-4073F504FF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" t="3804" r="192" b="6336"/>
          <a:stretch/>
        </p:blipFill>
        <p:spPr bwMode="auto">
          <a:xfrm>
            <a:off x="0" y="5915434"/>
            <a:ext cx="9144000" cy="98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095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81D62757-566B-8646-BEC1-F24AFC245CDE}"/>
              </a:ext>
            </a:extLst>
          </p:cNvPr>
          <p:cNvSpPr/>
          <p:nvPr/>
        </p:nvSpPr>
        <p:spPr>
          <a:xfrm>
            <a:off x="0" y="1183678"/>
            <a:ext cx="3189249" cy="1406863"/>
          </a:xfrm>
          <a:prstGeom prst="rect">
            <a:avLst/>
          </a:prstGeom>
          <a:solidFill>
            <a:srgbClr val="ABD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Titolo 32">
            <a:extLst>
              <a:ext uri="{FF2B5EF4-FFF2-40B4-BE49-F238E27FC236}">
                <a16:creationId xmlns:a16="http://schemas.microsoft.com/office/drawing/2014/main" id="{408E7FF3-7DE1-4221-A235-0556B6963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265" y="1182150"/>
            <a:ext cx="3045344" cy="1409921"/>
          </a:xfrm>
        </p:spPr>
        <p:txBody>
          <a:bodyPr>
            <a:noAutofit/>
          </a:bodyPr>
          <a:lstStyle/>
          <a:p>
            <a:pPr algn="l"/>
            <a: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Gli strumenti del Monitoraggio di Progetto</a:t>
            </a:r>
          </a:p>
        </p:txBody>
      </p:sp>
      <p:pic>
        <p:nvPicPr>
          <p:cNvPr id="24" name="Immagine 4">
            <a:extLst>
              <a:ext uri="{FF2B5EF4-FFF2-40B4-BE49-F238E27FC236}">
                <a16:creationId xmlns:a16="http://schemas.microsoft.com/office/drawing/2014/main" id="{330088BB-7B1B-A646-A889-ADCDF9945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61" t="15753" r="13077" b="19324"/>
          <a:stretch/>
        </p:blipFill>
        <p:spPr>
          <a:xfrm>
            <a:off x="8065504" y="635091"/>
            <a:ext cx="933628" cy="814032"/>
          </a:xfrm>
          <a:prstGeom prst="rect">
            <a:avLst/>
          </a:prstGeom>
          <a:blipFill>
            <a:blip r:embed="rId4">
              <a:alphaModFix amt="95000"/>
            </a:blip>
            <a:tile tx="0" ty="0" sx="100000" sy="100000" flip="none" algn="tl"/>
          </a:blipFill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446AA554-19FB-1D44-9440-3DEC526772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7291" y="426847"/>
            <a:ext cx="8574870" cy="643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30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DBB703E4-0BFD-5043-B593-E465754B3D77}"/>
              </a:ext>
            </a:extLst>
          </p:cNvPr>
          <p:cNvSpPr/>
          <p:nvPr/>
        </p:nvSpPr>
        <p:spPr>
          <a:xfrm>
            <a:off x="0" y="1183678"/>
            <a:ext cx="3189249" cy="1406863"/>
          </a:xfrm>
          <a:prstGeom prst="rect">
            <a:avLst/>
          </a:prstGeom>
          <a:solidFill>
            <a:srgbClr val="ABD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DCF4A50-A341-E549-960C-48FA7FE69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100" y="444604"/>
            <a:ext cx="8341112" cy="6255835"/>
          </a:xfrm>
          <a:prstGeom prst="rect">
            <a:avLst/>
          </a:prstGeom>
        </p:spPr>
      </p:pic>
      <p:sp>
        <p:nvSpPr>
          <p:cNvPr id="24" name="Titolo 32">
            <a:extLst>
              <a:ext uri="{FF2B5EF4-FFF2-40B4-BE49-F238E27FC236}">
                <a16:creationId xmlns:a16="http://schemas.microsoft.com/office/drawing/2014/main" id="{FC0B65AE-182B-1740-9CBB-55256FB99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051" y="1183680"/>
            <a:ext cx="3573168" cy="1406862"/>
          </a:xfrm>
        </p:spPr>
        <p:txBody>
          <a:bodyPr>
            <a:normAutofit/>
          </a:bodyPr>
          <a:lstStyle/>
          <a:p>
            <a:pPr algn="l"/>
            <a: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Gli strumenti del Monitoraggio </a:t>
            </a:r>
            <a:b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28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di Emergenza</a:t>
            </a:r>
          </a:p>
        </p:txBody>
      </p:sp>
      <p:pic>
        <p:nvPicPr>
          <p:cNvPr id="23" name="Picture 2" descr="Visualizza immagine di origine">
            <a:extLst>
              <a:ext uri="{FF2B5EF4-FFF2-40B4-BE49-F238E27FC236}">
                <a16:creationId xmlns:a16="http://schemas.microsoft.com/office/drawing/2014/main" id="{F13DE687-81B4-CB4C-93AA-F87D09703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575" y="648571"/>
            <a:ext cx="1065374" cy="107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144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06655BD7-AD67-A140-B31D-1A30B66107EC}"/>
              </a:ext>
            </a:extLst>
          </p:cNvPr>
          <p:cNvSpPr/>
          <p:nvPr/>
        </p:nvSpPr>
        <p:spPr>
          <a:xfrm>
            <a:off x="2689164" y="1438191"/>
            <a:ext cx="3160915" cy="4603794"/>
          </a:xfrm>
          <a:prstGeom prst="roundRect">
            <a:avLst/>
          </a:prstGeom>
          <a:solidFill>
            <a:srgbClr val="E5E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5EDC5"/>
              </a:solidFill>
            </a:endParaRPr>
          </a:p>
        </p:txBody>
      </p:sp>
      <p:sp>
        <p:nvSpPr>
          <p:cNvPr id="30" name="Rettangolo con angoli arrotondati 29">
            <a:extLst>
              <a:ext uri="{FF2B5EF4-FFF2-40B4-BE49-F238E27FC236}">
                <a16:creationId xmlns:a16="http://schemas.microsoft.com/office/drawing/2014/main" id="{68A281E9-4FD3-E043-B6F7-AD2062728A72}"/>
              </a:ext>
            </a:extLst>
          </p:cNvPr>
          <p:cNvSpPr/>
          <p:nvPr/>
        </p:nvSpPr>
        <p:spPr>
          <a:xfrm>
            <a:off x="5850081" y="1438191"/>
            <a:ext cx="3160915" cy="4603794"/>
          </a:xfrm>
          <a:prstGeom prst="roundRect">
            <a:avLst/>
          </a:prstGeom>
          <a:solidFill>
            <a:srgbClr val="ACB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Titolo 32">
            <a:extLst>
              <a:ext uri="{FF2B5EF4-FFF2-40B4-BE49-F238E27FC236}">
                <a16:creationId xmlns:a16="http://schemas.microsoft.com/office/drawing/2014/main" id="{FC0B65AE-182B-1740-9CBB-55256FB99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03" y="458980"/>
            <a:ext cx="6494318" cy="997528"/>
          </a:xfrm>
        </p:spPr>
        <p:txBody>
          <a:bodyPr>
            <a:normAutofit/>
          </a:bodyPr>
          <a:lstStyle/>
          <a:p>
            <a:pPr algn="l"/>
            <a:r>
              <a:rPr lang="it-IT" sz="3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IL MONITORAGGIO - HIGHLIGHT</a:t>
            </a:r>
          </a:p>
        </p:txBody>
      </p:sp>
      <p:sp>
        <p:nvSpPr>
          <p:cNvPr id="3" name="Pentagon 2">
            <a:extLst>
              <a:ext uri="{FF2B5EF4-FFF2-40B4-BE49-F238E27FC236}">
                <a16:creationId xmlns:a16="http://schemas.microsoft.com/office/drawing/2014/main" id="{CC00C33C-405B-FA43-A894-7BFDC5FE350F}"/>
              </a:ext>
            </a:extLst>
          </p:cNvPr>
          <p:cNvSpPr/>
          <p:nvPr/>
        </p:nvSpPr>
        <p:spPr>
          <a:xfrm>
            <a:off x="232756" y="1961804"/>
            <a:ext cx="2111433" cy="997527"/>
          </a:xfrm>
          <a:prstGeom prst="homePlate">
            <a:avLst>
              <a:gd name="adj" fmla="val 26667"/>
            </a:avLst>
          </a:prstGeom>
          <a:solidFill>
            <a:srgbClr val="697AB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Consiglio Regionale della Puglia</a:t>
            </a:r>
            <a:endParaRPr lang="en-IT" dirty="0"/>
          </a:p>
        </p:txBody>
      </p:sp>
      <p:sp>
        <p:nvSpPr>
          <p:cNvPr id="18" name="Titolo 32">
            <a:extLst>
              <a:ext uri="{FF2B5EF4-FFF2-40B4-BE49-F238E27FC236}">
                <a16:creationId xmlns:a16="http://schemas.microsoft.com/office/drawing/2014/main" id="{184239EC-5FCA-FC42-AB5F-794D433ABEBA}"/>
              </a:ext>
            </a:extLst>
          </p:cNvPr>
          <p:cNvSpPr txBox="1">
            <a:spLocks/>
          </p:cNvSpPr>
          <p:nvPr/>
        </p:nvSpPr>
        <p:spPr>
          <a:xfrm>
            <a:off x="2723185" y="1297930"/>
            <a:ext cx="3132113" cy="1276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Monitoraggio</a:t>
            </a:r>
          </a:p>
          <a:p>
            <a:r>
              <a:rPr lang="it-IT" sz="2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DI PROGETTO</a:t>
            </a:r>
          </a:p>
        </p:txBody>
      </p:sp>
      <p:sp>
        <p:nvSpPr>
          <p:cNvPr id="19" name="Titolo 32">
            <a:extLst>
              <a:ext uri="{FF2B5EF4-FFF2-40B4-BE49-F238E27FC236}">
                <a16:creationId xmlns:a16="http://schemas.microsoft.com/office/drawing/2014/main" id="{9BBE3169-E2A7-C64F-B173-DC18DA41144C}"/>
              </a:ext>
            </a:extLst>
          </p:cNvPr>
          <p:cNvSpPr txBox="1">
            <a:spLocks/>
          </p:cNvSpPr>
          <p:nvPr/>
        </p:nvSpPr>
        <p:spPr>
          <a:xfrm>
            <a:off x="5850079" y="1292461"/>
            <a:ext cx="3160917" cy="1276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Monitoraggio</a:t>
            </a:r>
          </a:p>
          <a:p>
            <a:r>
              <a:rPr lang="it-IT" sz="2000" b="1" dirty="0">
                <a:solidFill>
                  <a:schemeClr val="bg1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DI EMERGENZA</a:t>
            </a:r>
          </a:p>
        </p:txBody>
      </p:sp>
      <p:sp>
        <p:nvSpPr>
          <p:cNvPr id="20" name="Titolo 32">
            <a:extLst>
              <a:ext uri="{FF2B5EF4-FFF2-40B4-BE49-F238E27FC236}">
                <a16:creationId xmlns:a16="http://schemas.microsoft.com/office/drawing/2014/main" id="{23C9D82B-04D5-5C4F-8D93-0B1C48314C1C}"/>
              </a:ext>
            </a:extLst>
          </p:cNvPr>
          <p:cNvSpPr txBox="1">
            <a:spLocks/>
          </p:cNvSpPr>
          <p:nvPr/>
        </p:nvSpPr>
        <p:spPr>
          <a:xfrm>
            <a:off x="3401615" y="1961804"/>
            <a:ext cx="1606435" cy="1276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NO</a:t>
            </a:r>
          </a:p>
        </p:txBody>
      </p:sp>
      <p:sp>
        <p:nvSpPr>
          <p:cNvPr id="21" name="Titolo 32">
            <a:extLst>
              <a:ext uri="{FF2B5EF4-FFF2-40B4-BE49-F238E27FC236}">
                <a16:creationId xmlns:a16="http://schemas.microsoft.com/office/drawing/2014/main" id="{2689DFE4-3872-8842-ADBB-A48ECD79E7B1}"/>
              </a:ext>
            </a:extLst>
          </p:cNvPr>
          <p:cNvSpPr txBox="1">
            <a:spLocks/>
          </p:cNvSpPr>
          <p:nvPr/>
        </p:nvSpPr>
        <p:spPr>
          <a:xfrm>
            <a:off x="6627321" y="1961804"/>
            <a:ext cx="1606435" cy="1276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SI</a:t>
            </a:r>
          </a:p>
        </p:txBody>
      </p:sp>
      <p:sp>
        <p:nvSpPr>
          <p:cNvPr id="7" name="Pentagon 6">
            <a:extLst>
              <a:ext uri="{FF2B5EF4-FFF2-40B4-BE49-F238E27FC236}">
                <a16:creationId xmlns:a16="http://schemas.microsoft.com/office/drawing/2014/main" id="{08D00355-29C1-C742-9F5E-769EA297BC7A}"/>
              </a:ext>
            </a:extLst>
          </p:cNvPr>
          <p:cNvSpPr/>
          <p:nvPr/>
        </p:nvSpPr>
        <p:spPr>
          <a:xfrm rot="5400000">
            <a:off x="5767513" y="593434"/>
            <a:ext cx="279072" cy="5010868"/>
          </a:xfrm>
          <a:prstGeom prst="homePlate">
            <a:avLst>
              <a:gd name="adj" fmla="val 288660"/>
            </a:avLst>
          </a:prstGeom>
          <a:solidFill>
            <a:srgbClr val="3C46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3C86EC6-F027-0343-8969-9AAF4FB27923}"/>
              </a:ext>
            </a:extLst>
          </p:cNvPr>
          <p:cNvSpPr/>
          <p:nvPr/>
        </p:nvSpPr>
        <p:spPr>
          <a:xfrm>
            <a:off x="232756" y="3657600"/>
            <a:ext cx="1978429" cy="631767"/>
          </a:xfrm>
          <a:prstGeom prst="roundRect">
            <a:avLst/>
          </a:prstGeom>
          <a:solidFill>
            <a:srgbClr val="697AB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dirty="0"/>
              <a:t>TOT POPOLAZIONE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E60EDC4-025D-DF45-891F-FFF7139A5216}"/>
              </a:ext>
            </a:extLst>
          </p:cNvPr>
          <p:cNvSpPr/>
          <p:nvPr/>
        </p:nvSpPr>
        <p:spPr>
          <a:xfrm>
            <a:off x="232756" y="4339243"/>
            <a:ext cx="1978429" cy="631767"/>
          </a:xfrm>
          <a:prstGeom prst="roundRect">
            <a:avLst/>
          </a:prstGeom>
          <a:solidFill>
            <a:srgbClr val="ABD03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dirty="0"/>
              <a:t># LA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BADD16D5-B375-D74A-A29B-E7FAA3895147}"/>
              </a:ext>
            </a:extLst>
          </p:cNvPr>
          <p:cNvSpPr/>
          <p:nvPr/>
        </p:nvSpPr>
        <p:spPr>
          <a:xfrm>
            <a:off x="3215617" y="4339243"/>
            <a:ext cx="1978429" cy="631767"/>
          </a:xfrm>
          <a:prstGeom prst="roundRect">
            <a:avLst/>
          </a:prstGeom>
          <a:solidFill>
            <a:srgbClr val="ABD03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17</a:t>
            </a:r>
            <a:r>
              <a:rPr lang="en-IT" dirty="0"/>
              <a:t> LA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57292EB9-8CF8-5C49-B8DD-EBC5A85A8423}"/>
              </a:ext>
            </a:extLst>
          </p:cNvPr>
          <p:cNvSpPr/>
          <p:nvPr/>
        </p:nvSpPr>
        <p:spPr>
          <a:xfrm>
            <a:off x="6454468" y="4339243"/>
            <a:ext cx="1978429" cy="631767"/>
          </a:xfrm>
          <a:prstGeom prst="roundRect">
            <a:avLst/>
          </a:prstGeom>
          <a:solidFill>
            <a:srgbClr val="ABD03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137</a:t>
            </a:r>
            <a:r>
              <a:rPr lang="en-IT" dirty="0"/>
              <a:t> LA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EA53C74E-2B1D-D04B-8445-C552F182F9C0}"/>
              </a:ext>
            </a:extLst>
          </p:cNvPr>
          <p:cNvSpPr/>
          <p:nvPr/>
        </p:nvSpPr>
        <p:spPr>
          <a:xfrm>
            <a:off x="3215617" y="3657600"/>
            <a:ext cx="5196866" cy="631767"/>
          </a:xfrm>
          <a:prstGeom prst="roundRect">
            <a:avLst/>
          </a:prstGeom>
          <a:solidFill>
            <a:srgbClr val="697AB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164</a:t>
            </a:r>
            <a:endParaRPr lang="en-IT" dirty="0"/>
          </a:p>
        </p:txBody>
      </p:sp>
      <p:pic>
        <p:nvPicPr>
          <p:cNvPr id="31" name="Picture 2" descr="Visualizza immagine di origine">
            <a:extLst>
              <a:ext uri="{FF2B5EF4-FFF2-40B4-BE49-F238E27FC236}">
                <a16:creationId xmlns:a16="http://schemas.microsoft.com/office/drawing/2014/main" id="{06B1CA0E-74D9-634E-A0A5-27267BD2D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240" y="1677080"/>
            <a:ext cx="566871" cy="56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551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isualizza immagine di origine">
            <a:extLst>
              <a:ext uri="{FF2B5EF4-FFF2-40B4-BE49-F238E27FC236}">
                <a16:creationId xmlns:a16="http://schemas.microsoft.com/office/drawing/2014/main" id="{4F8209CE-6ADA-4ECE-A831-F13426B3F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52" y="1978622"/>
            <a:ext cx="1382101" cy="11581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3C4669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3DE1B9E1-CDF4-FA47-BAC7-4058D9F72B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61" t="15753" r="13077" b="19324"/>
          <a:stretch/>
        </p:blipFill>
        <p:spPr>
          <a:xfrm>
            <a:off x="3743513" y="753795"/>
            <a:ext cx="933628" cy="814032"/>
          </a:xfrm>
          <a:prstGeom prst="rect">
            <a:avLst/>
          </a:prstGeom>
          <a:blipFill>
            <a:blip r:embed="rId5">
              <a:alphaModFix amt="95000"/>
            </a:blip>
            <a:tile tx="0" ty="0" sx="100000" sy="100000" flip="none" algn="tl"/>
          </a:blipFill>
        </p:spPr>
      </p:pic>
      <p:pic>
        <p:nvPicPr>
          <p:cNvPr id="7" name="Picture 2" descr="Visualizza immagine di origine">
            <a:extLst>
              <a:ext uri="{FF2B5EF4-FFF2-40B4-BE49-F238E27FC236}">
                <a16:creationId xmlns:a16="http://schemas.microsoft.com/office/drawing/2014/main" id="{FFB62363-EEF6-DE40-BDBB-473407A2B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01" y="778109"/>
            <a:ext cx="786144" cy="78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B9BEB574-1D8F-A24A-A3DE-6BBC2255D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58048"/>
              </p:ext>
            </p:extLst>
          </p:nvPr>
        </p:nvGraphicFramePr>
        <p:xfrm>
          <a:off x="2523281" y="1759351"/>
          <a:ext cx="6400800" cy="431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888">
                  <a:extLst>
                    <a:ext uri="{9D8B030D-6E8A-4147-A177-3AD203B41FA5}">
                      <a16:colId xmlns:a16="http://schemas.microsoft.com/office/drawing/2014/main" val="3446733259"/>
                    </a:ext>
                  </a:extLst>
                </a:gridCol>
                <a:gridCol w="3286912">
                  <a:extLst>
                    <a:ext uri="{9D8B030D-6E8A-4147-A177-3AD203B41FA5}">
                      <a16:colId xmlns:a16="http://schemas.microsoft.com/office/drawing/2014/main" val="2946880795"/>
                    </a:ext>
                  </a:extLst>
                </a:gridCol>
              </a:tblGrid>
              <a:tr h="125266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it-IT" sz="1300" b="1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Impatto sui lavoratori</a:t>
                      </a:r>
                    </a:p>
                    <a:p>
                      <a:pPr marL="0" indent="0">
                        <a:buNone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Conciliazione vita/ lavoro dei dipendenti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Risparmio tempo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Risparmio monetario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Benessere individuale-familiare</a:t>
                      </a:r>
                    </a:p>
                  </a:txBody>
                  <a:tcPr>
                    <a:solidFill>
                      <a:srgbClr val="E5EDC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r>
                        <a:rPr lang="it-IT" sz="1300" b="1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Impatto sui lavoratori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Conciliazione vita/ lavoro dei dipendenti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Risparmio tempo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Risparmio monetario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b="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Benessere individuale-familiare</a:t>
                      </a:r>
                    </a:p>
                  </a:txBody>
                  <a:tcPr>
                    <a:solidFill>
                      <a:srgbClr val="E5ED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823486"/>
                  </a:ext>
                </a:extLst>
              </a:tr>
              <a:tr h="190333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00" b="1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Impatto sull’organizzazione</a:t>
                      </a:r>
                    </a:p>
                    <a:p>
                      <a:pPr marL="0" indent="0">
                        <a:buNone/>
                      </a:pPr>
                      <a:endParaRPr lang="it-IT" sz="1300" b="1" dirty="0">
                        <a:solidFill>
                          <a:schemeClr val="bg1"/>
                        </a:solidFill>
                        <a:latin typeface="Circular Pro Book" panose="020B0604020101020102" pitchFamily="34" charset="77"/>
                        <a:cs typeface="Circular Pro Book" panose="020B0604020101020102" pitchFamily="34" charset="77"/>
                      </a:endParaRPr>
                    </a:p>
                    <a:p>
                      <a:pPr marL="0" indent="0">
                        <a:buNone/>
                      </a:pPr>
                      <a:r>
                        <a:rPr lang="it-IT" sz="1300" b="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Efficienza e produttività aziendale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Riduzione assenze/malattie/permessi 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Aumento della produttività (Tempi di risposta, N° di reclami…)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Incremento della digitalizzazione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Miglioramento del clima interno</a:t>
                      </a:r>
                    </a:p>
                  </a:txBody>
                  <a:tcPr>
                    <a:solidFill>
                      <a:srgbClr val="ACB1C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/>
                        <a:buNone/>
                      </a:pPr>
                      <a:r>
                        <a:rPr lang="it-IT" sz="1300" b="1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Impatto sull’organizzazione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it-IT" sz="1300" b="1" dirty="0">
                        <a:solidFill>
                          <a:schemeClr val="bg1"/>
                        </a:solidFill>
                        <a:latin typeface="Circular Pro Book" panose="020B0604020101020102" pitchFamily="34" charset="77"/>
                        <a:cs typeface="Circular Pro Book" panose="020B0604020101020102" pitchFamily="34" charset="77"/>
                      </a:endParaRPr>
                    </a:p>
                    <a:p>
                      <a:pPr marL="0" indent="0">
                        <a:buFont typeface="Arial"/>
                        <a:buNone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cs typeface="Circular Pro Book" panose="020B0604020101020102" pitchFamily="34" charset="77"/>
                        </a:rPr>
                        <a:t>Efficienza e produttività aziendale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Riduzione assenze/malattie/permessi 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Aumento della produttività (Tempi di risposta, N° di reclami…)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Incremento della digitalizzazione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it-IT" sz="1300" dirty="0">
                          <a:solidFill>
                            <a:schemeClr val="bg1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Miglioramento del clima interno</a:t>
                      </a:r>
                    </a:p>
                  </a:txBody>
                  <a:tcPr>
                    <a:solidFill>
                      <a:srgbClr val="ACB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059209"/>
                  </a:ext>
                </a:extLst>
              </a:tr>
              <a:tr h="11613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00" b="1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Impatto su ambiente/servizi </a:t>
                      </a:r>
                      <a:r>
                        <a:rPr lang="it-IT" sz="130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(traffico, emissioni, miglioramento servizio)</a:t>
                      </a:r>
                      <a:endParaRPr lang="it-IT" sz="1300" dirty="0">
                        <a:latin typeface="Circular Pro Book" panose="020B0604020101020102" pitchFamily="34" charset="77"/>
                        <a:ea typeface="Calibri" panose="020F0502020204030204" pitchFamily="34" charset="0"/>
                        <a:cs typeface="Circular Pro Book" panose="020B0604020101020102" pitchFamily="34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00" b="1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Impatto su ambiente/servizi </a:t>
                      </a:r>
                      <a:r>
                        <a:rPr lang="it-IT" sz="1300" dirty="0">
                          <a:solidFill>
                            <a:srgbClr val="697AB6"/>
                          </a:solidFill>
                          <a:latin typeface="Circular Pro Book" panose="020B0604020101020102" pitchFamily="34" charset="77"/>
                          <a:ea typeface="Calibri" panose="020F0502020204030204" pitchFamily="34" charset="0"/>
                          <a:cs typeface="Circular Pro Book" panose="020B0604020101020102" pitchFamily="34" charset="77"/>
                        </a:rPr>
                        <a:t>(traffico, emissioni, miglioramento servizio)</a:t>
                      </a:r>
                      <a:endParaRPr lang="it-IT" sz="1300" dirty="0">
                        <a:latin typeface="Circular Pro Book" panose="020B0604020101020102" pitchFamily="34" charset="77"/>
                        <a:ea typeface="Calibri" panose="020F0502020204030204" pitchFamily="34" charset="0"/>
                        <a:cs typeface="Circular Pro Book" panose="020B0604020101020102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290881"/>
                  </a:ext>
                </a:extLst>
              </a:tr>
            </a:tbl>
          </a:graphicData>
        </a:graphic>
      </p:graphicFrame>
      <p:sp>
        <p:nvSpPr>
          <p:cNvPr id="17" name="Rettangolo 16">
            <a:extLst>
              <a:ext uri="{FF2B5EF4-FFF2-40B4-BE49-F238E27FC236}">
                <a16:creationId xmlns:a16="http://schemas.microsoft.com/office/drawing/2014/main" id="{5FF8E16D-6A0E-EB49-8090-8FFAC3FFFB1A}"/>
              </a:ext>
            </a:extLst>
          </p:cNvPr>
          <p:cNvSpPr/>
          <p:nvPr/>
        </p:nvSpPr>
        <p:spPr>
          <a:xfrm>
            <a:off x="111121" y="3828531"/>
            <a:ext cx="2303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Monitoraggio: </a:t>
            </a:r>
            <a:br>
              <a:rPr lang="it-IT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i principali risultati</a:t>
            </a:r>
            <a:endParaRPr lang="it-IT" dirty="0">
              <a:solidFill>
                <a:srgbClr val="3C46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08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DE1B9E1-CDF4-FA47-BAC7-4058D9F72B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61" t="15753" r="13077" b="19324"/>
          <a:stretch/>
        </p:blipFill>
        <p:spPr>
          <a:xfrm>
            <a:off x="4201610" y="1814799"/>
            <a:ext cx="3702711" cy="3228401"/>
          </a:xfrm>
          <a:prstGeom prst="rect">
            <a:avLst/>
          </a:prstGeom>
          <a:blipFill>
            <a:blip r:embed="rId4">
              <a:alphaModFix amt="95000"/>
            </a:blip>
            <a:tile tx="0" ty="0" sx="100000" sy="100000" flip="none" algn="tl"/>
          </a:blipFill>
        </p:spPr>
      </p:pic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97641D7B-AD43-824B-A0E6-EF886327F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31" y="1093074"/>
            <a:ext cx="3279228" cy="4857609"/>
          </a:xfrm>
          <a:solidFill>
            <a:srgbClr val="E5EDC5"/>
          </a:solidFill>
        </p:spPr>
        <p:txBody>
          <a:bodyPr vert="horz" anchor="t">
            <a:normAutofit/>
          </a:bodyPr>
          <a:lstStyle/>
          <a:p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b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3200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Monitoraggio: </a:t>
            </a:r>
            <a:br>
              <a:rPr lang="it-IT" sz="3200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</a:br>
            <a:r>
              <a:rPr lang="it-IT" sz="3200" b="1" dirty="0">
                <a:solidFill>
                  <a:srgbClr val="3C4669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i principali risultati</a:t>
            </a:r>
          </a:p>
        </p:txBody>
      </p:sp>
      <p:pic>
        <p:nvPicPr>
          <p:cNvPr id="8" name="Picture 4" descr="Visualizza immagine di origine">
            <a:extLst>
              <a:ext uri="{FF2B5EF4-FFF2-40B4-BE49-F238E27FC236}">
                <a16:creationId xmlns:a16="http://schemas.microsoft.com/office/drawing/2014/main" id="{C02DFB14-E87E-C747-B9C0-E125E790A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92" y="1388313"/>
            <a:ext cx="1382101" cy="11581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3C4669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0715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7940BDD0-5877-4D1E-9124-E0E104C1E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931" y="670029"/>
            <a:ext cx="8552381" cy="615190"/>
          </a:xfrm>
          <a:solidFill>
            <a:srgbClr val="E5EDC5"/>
          </a:solidFill>
        </p:spPr>
        <p:txBody>
          <a:bodyPr vert="horz" anchor="t">
            <a:normAutofit/>
          </a:bodyPr>
          <a:lstStyle/>
          <a:p>
            <a:pPr marL="0" indent="0">
              <a:buNone/>
            </a:pPr>
            <a:r>
              <a:rPr lang="it-IT" sz="2800" b="1" dirty="0">
                <a:solidFill>
                  <a:srgbClr val="697AB6"/>
                </a:solidFill>
                <a:latin typeface="Circular Pro" panose="020B0604020101020102" pitchFamily="34" charset="77"/>
                <a:cs typeface="Circular Pro" panose="020B0604020101020102" pitchFamily="34" charset="77"/>
              </a:rPr>
              <a:t>SCHEDA KPI – PRE COVID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8155D71-20F9-E941-AE32-E810B5D12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86" y="1609732"/>
            <a:ext cx="921968" cy="92196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2DC6CD3-1F6E-A24E-8CC0-2C1ED9F87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0139" y="1606287"/>
            <a:ext cx="921968" cy="921968"/>
          </a:xfrm>
          <a:prstGeom prst="rect">
            <a:avLst/>
          </a:prstGeom>
        </p:spPr>
      </p:pic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4F17AC84-0802-49E2-8F54-2A7701D9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291698"/>
              </p:ext>
            </p:extLst>
          </p:nvPr>
        </p:nvGraphicFramePr>
        <p:xfrm>
          <a:off x="1745027" y="3046095"/>
          <a:ext cx="2108200" cy="765810"/>
        </p:xfrm>
        <a:graphic>
          <a:graphicData uri="http://schemas.openxmlformats.org/drawingml/2006/table">
            <a:tbl>
              <a:tblPr/>
              <a:tblGrid>
                <a:gridCol w="105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52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Numero Lavoratori Agili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Maschi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Femmine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9616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B74BAA51-61C3-EA4E-BAE7-C9B770F12F46}">
  <we:reference id="wa104178141" version="4.3.3.0" store="en-001" storeType="OMEX"/>
  <we:alternateReferences>
    <we:reference id="wa104178141" version="4.3.3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E1D526F-E826-994E-AB98-1E7EB66D3825}">
  <we:reference id="wa104381139" version="1.0.0.0" store="en-001" storeType="OMEX"/>
  <we:alternateReferences>
    <we:reference id="wa104381139" version="1.0.0.0" store="en-00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6536</TotalTime>
  <Words>1334</Words>
  <Application>Microsoft Office PowerPoint</Application>
  <PresentationFormat>Presentazione su schermo (4:3)</PresentationFormat>
  <Paragraphs>258</Paragraphs>
  <Slides>35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35</vt:i4>
      </vt:variant>
    </vt:vector>
  </HeadingPairs>
  <TitlesOfParts>
    <vt:vector size="45" baseType="lpstr">
      <vt:lpstr>Arial</vt:lpstr>
      <vt:lpstr>Arial Narrow</vt:lpstr>
      <vt:lpstr>Calibri</vt:lpstr>
      <vt:lpstr>Calibri Light</vt:lpstr>
      <vt:lpstr>Circular Pro</vt:lpstr>
      <vt:lpstr>Circular Pro Book</vt:lpstr>
      <vt:lpstr>Circular Pro Medium</vt:lpstr>
      <vt:lpstr>Roboto Condensed</vt:lpstr>
      <vt:lpstr>Tema di Office</vt:lpstr>
      <vt:lpstr>Personalizza struttura</vt:lpstr>
      <vt:lpstr>Presentazione standard di PowerPoint</vt:lpstr>
      <vt:lpstr>Presentazione standard di PowerPoint</vt:lpstr>
      <vt:lpstr> </vt:lpstr>
      <vt:lpstr>Gli strumenti del Monitoraggio di Progetto</vt:lpstr>
      <vt:lpstr>Gli strumenti del Monitoraggio  di Emergenza</vt:lpstr>
      <vt:lpstr>IL MONITORAGGIO - HIGHLIGHT</vt:lpstr>
      <vt:lpstr>Presentazione standard di PowerPoint</vt:lpstr>
      <vt:lpstr>       Monitoraggio:  i principali risultati</vt:lpstr>
      <vt:lpstr>Presentazione standard di PowerPoint</vt:lpstr>
      <vt:lpstr>Presentazione standard di PowerPoint</vt:lpstr>
      <vt:lpstr>Presentazione standard di PowerPoint</vt:lpstr>
      <vt:lpstr>       Monitoraggio:  i principali risultati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caterina.nano</dc:creator>
  <cp:lastModifiedBy>mariapaola napoleone</cp:lastModifiedBy>
  <cp:revision>306</cp:revision>
  <dcterms:modified xsi:type="dcterms:W3CDTF">2020-06-08T14:15:18Z</dcterms:modified>
</cp:coreProperties>
</file>